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8" r:id="rId3"/>
    <p:sldId id="290" r:id="rId4"/>
    <p:sldId id="293" r:id="rId5"/>
    <p:sldId id="289" r:id="rId6"/>
    <p:sldId id="287" r:id="rId7"/>
    <p:sldId id="286" r:id="rId8"/>
    <p:sldId id="291" r:id="rId9"/>
    <p:sldId id="292" r:id="rId10"/>
    <p:sldId id="284" r:id="rId11"/>
    <p:sldId id="269" r:id="rId12"/>
    <p:sldId id="270" r:id="rId13"/>
    <p:sldId id="27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лыш" initials="М" lastIdx="1" clrIdx="0">
    <p:extLst>
      <p:ext uri="{19B8F6BF-5375-455C-9EA6-DF929625EA0E}">
        <p15:presenceInfo xmlns:p15="http://schemas.microsoft.com/office/powerpoint/2012/main" userId="Малыш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00"/>
    <a:srgbClr val="BCBC00"/>
    <a:srgbClr val="D50505"/>
    <a:srgbClr val="0000FE"/>
    <a:srgbClr val="000000"/>
    <a:srgbClr val="F7FF15"/>
    <a:srgbClr val="058505"/>
    <a:srgbClr val="0B13AD"/>
    <a:srgbClr val="656565"/>
    <a:srgbClr val="FF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3" autoAdjust="0"/>
    <p:restoredTop sz="89946" autoAdjust="0"/>
  </p:normalViewPr>
  <p:slideViewPr>
    <p:cSldViewPr snapToGrid="0">
      <p:cViewPr varScale="1">
        <p:scale>
          <a:sx n="63" d="100"/>
          <a:sy n="63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6T12:05:39.694" idx="1">
    <p:pos x="7046" y="1007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A69B0-32E6-4769-92AE-1C564A60AECD}" type="datetimeFigureOut">
              <a:rPr lang="ru-RU" smtClean="0"/>
              <a:t>28.05.2019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8D5CF-FFBB-42F3-B98B-3BD68AECDB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6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D5CF-FFBB-42F3-B98B-3BD68AECDB7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1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D5CF-FFBB-42F3-B98B-3BD68AECDB7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95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D5CF-FFBB-42F3-B98B-3BD68AECDB7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755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D5CF-FFBB-42F3-B98B-3BD68AECDB7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48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D5CF-FFBB-42F3-B98B-3BD68AECDB7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05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D5CF-FFBB-42F3-B98B-3BD68AECDB7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555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D5CF-FFBB-42F3-B98B-3BD68AECDB7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36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D5CF-FFBB-42F3-B98B-3BD68AECDB7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796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8D5CF-FFBB-42F3-B98B-3BD68AECDB7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4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FAC82-40D5-482C-B0A3-4DF207E4C1B7}" type="datetime1">
              <a:rPr lang="ru-RU" smtClean="0"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07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F6D1-C70B-471B-B3C3-CDD996C8D4AF}" type="datetime1">
              <a:rPr lang="ru-RU" smtClean="0"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3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D279-F3E7-439A-B462-3266D3D4FE0A}" type="datetime1">
              <a:rPr lang="ru-RU" smtClean="0"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9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D6747-C413-443E-A410-D3227BE7D74D}" type="datetime1">
              <a:rPr lang="ru-RU" smtClean="0"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51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B1B8-9EE5-445C-8B80-863A1C625963}" type="datetime1">
              <a:rPr lang="ru-RU" smtClean="0"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14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7103-4DF4-4AE3-8C29-B016FDD4F298}" type="datetime1">
              <a:rPr lang="ru-RU" smtClean="0"/>
              <a:t>28.05.2019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08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F1D5-2E6D-4333-B6EC-B30386FE3DB7}" type="datetime1">
              <a:rPr lang="ru-RU" smtClean="0"/>
              <a:t>28.05.2019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23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8AAB-48A4-4FB3-ACF8-1644C2522A63}" type="datetime1">
              <a:rPr lang="ru-RU" smtClean="0"/>
              <a:t>28.05.2019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7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C82E-E33E-47B7-8B5A-CC047F5DC431}" type="datetime1">
              <a:rPr lang="ru-RU" smtClean="0"/>
              <a:t>28.05.2019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30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371A-F25C-4420-8636-A72D94D103FB}" type="datetime1">
              <a:rPr lang="ru-RU" smtClean="0"/>
              <a:t>28.05.2019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79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53888-1B23-47AD-BE8E-FA05E91DDD04}" type="datetime1">
              <a:rPr lang="ru-RU" smtClean="0"/>
              <a:t>28.05.2019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78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B5C3B-A8A5-49F8-9224-933A79BFCFC6}" type="datetime1">
              <a:rPr lang="ru-RU" smtClean="0"/>
              <a:t>28.05.2019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F9F1C-CA33-4DB2-904E-882A968F70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83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0081" y="2068720"/>
            <a:ext cx="112265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Исследование функционально-значимых конформационных изменений в белковых молекулах методами термодинамического интегрирования и </a:t>
            </a:r>
            <a:r>
              <a:rPr lang="ru-RU" sz="3600" dirty="0" err="1"/>
              <a:t>метадинамики</a:t>
            </a:r>
            <a:r>
              <a:rPr lang="ru-RU" sz="3600" dirty="0"/>
              <a:t>.</a:t>
            </a:r>
            <a:endParaRPr lang="ru-RU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1" y="4360740"/>
            <a:ext cx="58467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Князева Анастасия Сергеевна,</a:t>
            </a:r>
          </a:p>
          <a:p>
            <a:pPr algn="r"/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тудент 426 группы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r"/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                                    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Научные руководители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r"/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к. ф.-м. н. Шайтан 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Алексей 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Константинович.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r"/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к. ф.-м. н. Армеев 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Григорий Алексеевич</a:t>
            </a:r>
          </a:p>
          <a:p>
            <a:r>
              <a:rPr lang="ru-RU" sz="2000" dirty="0"/>
              <a:t/>
            </a:r>
            <a:br>
              <a:rPr lang="ru-RU" sz="2000" dirty="0"/>
            </a:b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5717" y="6096664"/>
            <a:ext cx="386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Москва</a:t>
            </a:r>
          </a:p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2019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4814" y="126124"/>
            <a:ext cx="896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Московский государственный университет имени </a:t>
            </a:r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М.В.Ломоносова</a:t>
            </a:r>
            <a:endParaRPr lang="ru-RU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Биологический факультет </a:t>
            </a:r>
          </a:p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Кафедра биоинженерии</a:t>
            </a:r>
          </a:p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Группа интегративной биологии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1958" y="1668610"/>
            <a:ext cx="684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Выпускная квалификационная работа бакалавра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Shape 5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6668" y="365389"/>
            <a:ext cx="1579023" cy="153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08230" y="112800"/>
            <a:ext cx="1846610" cy="1846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748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 rot="5771140">
            <a:off x="7154570" y="3725979"/>
            <a:ext cx="3183813" cy="2307966"/>
            <a:chOff x="6205929" y="893267"/>
            <a:chExt cx="6100765" cy="3574342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1" t="18610" r="37474" b="9946"/>
            <a:stretch/>
          </p:blipFill>
          <p:spPr>
            <a:xfrm rot="5400000">
              <a:off x="7469141" y="-369945"/>
              <a:ext cx="3574342" cy="6100765"/>
            </a:xfrm>
            <a:prstGeom prst="rect">
              <a:avLst/>
            </a:prstGeom>
          </p:spPr>
        </p:pic>
        <p:sp>
          <p:nvSpPr>
            <p:cNvPr id="18" name="Овал 17"/>
            <p:cNvSpPr/>
            <p:nvPr/>
          </p:nvSpPr>
          <p:spPr>
            <a:xfrm>
              <a:off x="8057213" y="2043807"/>
              <a:ext cx="989351" cy="869430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399" y="3172982"/>
            <a:ext cx="1654869" cy="14791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9808" b="2246"/>
          <a:stretch/>
        </p:blipFill>
        <p:spPr>
          <a:xfrm>
            <a:off x="6337486" y="4815433"/>
            <a:ext cx="1857988" cy="16761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9324" y="4528533"/>
            <a:ext cx="2685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Без ДНК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365" y="6386890"/>
            <a:ext cx="3502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ДНК (30 пар оснований)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316399" y="798064"/>
            <a:ext cx="6123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Протокол моделирования </a:t>
            </a:r>
            <a:r>
              <a:rPr lang="ru-RU" sz="2000" b="1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димера</a:t>
            </a:r>
            <a:r>
              <a:rPr lang="ru-RU" sz="20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гистонов Н2А-Н2В</a:t>
            </a:r>
          </a:p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PDB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ID 1KX5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Димер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гистонов Н2А-Н2В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Максимально укороченные хвосты (остатки 16-102 для Н2А и 34-122 для Н2В)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Водное окружение (модель воды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TIP3P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и ионы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 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и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 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(концентрация 0,15 М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1359" y="5787690"/>
            <a:ext cx="3460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Канонический Н2А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G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47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endParaRPr lang="ru-RU" sz="20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G47K+P49A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237110" y="-191690"/>
            <a:ext cx="11452509" cy="1325563"/>
          </a:xfrm>
        </p:spPr>
        <p:txBody>
          <a:bodyPr/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Динамика </a:t>
            </a:r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димера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гистонов Н2А-Н2В 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24375" t="6670" r="33092" b="1180"/>
          <a:stretch/>
        </p:blipFill>
        <p:spPr>
          <a:xfrm>
            <a:off x="-58584" y="1362240"/>
            <a:ext cx="3045478" cy="37096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0462" y="5053819"/>
            <a:ext cx="1969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Структура </a:t>
            </a:r>
            <a:r>
              <a:rPr lang="ru-RU" sz="20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нуклеосомы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PDB ID 1KX5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145" y="984172"/>
            <a:ext cx="1458728" cy="152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7FF15"/>
                </a:solidFill>
              </a:rPr>
              <a:t>Гистоны Н2А</a:t>
            </a:r>
          </a:p>
          <a:p>
            <a:r>
              <a:rPr lang="ru-RU" b="1" dirty="0" smtClean="0">
                <a:solidFill>
                  <a:srgbClr val="D50505"/>
                </a:solidFill>
              </a:rPr>
              <a:t>Гистоны Н2В</a:t>
            </a:r>
          </a:p>
          <a:p>
            <a:r>
              <a:rPr lang="ru-RU" b="1" dirty="0" smtClean="0">
                <a:solidFill>
                  <a:srgbClr val="0B13AD"/>
                </a:solidFill>
              </a:rPr>
              <a:t>Гистоны Н3</a:t>
            </a:r>
          </a:p>
          <a:p>
            <a:r>
              <a:rPr lang="ru-RU" b="1" dirty="0" smtClean="0">
                <a:solidFill>
                  <a:srgbClr val="058505"/>
                </a:solidFill>
              </a:rPr>
              <a:t>Гистоны Н4</a:t>
            </a:r>
          </a:p>
          <a:p>
            <a:r>
              <a:rPr lang="ru-RU" b="1" dirty="0" smtClean="0">
                <a:solidFill>
                  <a:srgbClr val="656565"/>
                </a:solidFill>
              </a:rPr>
              <a:t>ДНК</a:t>
            </a:r>
            <a:endParaRPr lang="ru-RU" b="1" dirty="0">
              <a:solidFill>
                <a:srgbClr val="656565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20462" y="5989830"/>
            <a:ext cx="2278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Luger </a:t>
            </a:r>
            <a:r>
              <a:rPr lang="en-US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r>
              <a:rPr lang="en-US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 1997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369" y="1478280"/>
            <a:ext cx="2449658" cy="35735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24257" y="5051795"/>
            <a:ext cx="2939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Схема работы </a:t>
            </a:r>
            <a:r>
              <a:rPr lang="ru-RU" sz="20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ремоделера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SWR1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024257" y="5649337"/>
            <a:ext cx="2547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0303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Nguyen VQ</a:t>
            </a:r>
            <a:r>
              <a:rPr lang="en-US" dirty="0" smtClean="0">
                <a:solidFill>
                  <a:srgbClr val="30303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,, </a:t>
            </a:r>
            <a:r>
              <a:rPr lang="en-US" dirty="0">
                <a:solidFill>
                  <a:srgbClr val="30303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et </a:t>
            </a:r>
            <a:r>
              <a:rPr lang="en-US" dirty="0" smtClean="0">
                <a:solidFill>
                  <a:srgbClr val="30303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al. 2013</a:t>
            </a:r>
            <a:r>
              <a:rPr lang="en-US" sz="2400" dirty="0" smtClean="0">
                <a:solidFill>
                  <a:srgbClr val="30303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129623" y="1401796"/>
            <a:ext cx="407203" cy="351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91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8957" y="729969"/>
            <a:ext cx="6645402" cy="3735121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4741967" y="627176"/>
            <a:ext cx="988833" cy="4368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364" y="719261"/>
            <a:ext cx="6506401" cy="4177544"/>
          </a:xfrm>
          <a:prstGeom prst="rect">
            <a:avLst/>
          </a:prstGeom>
        </p:spPr>
      </p:pic>
      <p:pic>
        <p:nvPicPr>
          <p:cNvPr id="6" name="Picture 4" descr="https://lh4.googleusercontent.com/ujeUyldSKNqKsThrQj1oXPcswdaMFuQ08r8gC1z4YzHrr5yUPF7H6fQ6c5jlEnLdiADH-BteZjs8T39PU8CKLLTyFuChrfJl7alX2DvAsX7m94iEEbo8Y3YjSl9l9LbOy7ukk1cEXzBM0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" y="4995316"/>
            <a:ext cx="3386302" cy="18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538084"/>
            <a:ext cx="5541349" cy="41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63805" y="4427955"/>
            <a:ext cx="462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Н2В, окрашенный по среднеквадратичным отклонениям С-</a:t>
            </a:r>
            <a:r>
              <a:rPr lang="el-GR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α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атомов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4045145" y="4800571"/>
            <a:ext cx="670689" cy="1994934"/>
            <a:chOff x="3567315" y="4657519"/>
            <a:chExt cx="595394" cy="2178817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567315" y="4688009"/>
              <a:ext cx="195212" cy="212463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700585" y="4657519"/>
              <a:ext cx="462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0,07</a:t>
              </a:r>
              <a:endParaRPr lang="ru-RU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84238" y="6559337"/>
              <a:ext cx="478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0,00</a:t>
              </a:r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42764" y="-190430"/>
            <a:ext cx="1172863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Влияние ДНК на динамику </a:t>
            </a:r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димера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Н2А-Н2В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5840608" y="825435"/>
            <a:ext cx="6144158" cy="4273517"/>
            <a:chOff x="289555" y="2929713"/>
            <a:chExt cx="5407863" cy="3817157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289555" y="2929713"/>
              <a:ext cx="5407863" cy="3817157"/>
              <a:chOff x="401987" y="2902198"/>
              <a:chExt cx="5407863" cy="381715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399900" y="6350023"/>
                <a:ext cx="34099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Координата реакции</a:t>
                </a:r>
                <a:endParaRPr lang="ru-RU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>
                <a:off x="-963342" y="4267527"/>
                <a:ext cx="3055732" cy="3250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Свободная энергия, кДж/моль</a:t>
                </a:r>
                <a:endParaRPr lang="ru-RU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6" name="Группа 15"/>
            <p:cNvGrpSpPr/>
            <p:nvPr/>
          </p:nvGrpSpPr>
          <p:grpSpPr>
            <a:xfrm>
              <a:off x="4091990" y="3878500"/>
              <a:ext cx="856316" cy="457976"/>
              <a:chOff x="4223651" y="3832780"/>
              <a:chExt cx="856316" cy="457976"/>
            </a:xfrm>
          </p:grpSpPr>
          <p:cxnSp>
            <p:nvCxnSpPr>
              <p:cNvPr id="17" name="Прямая со стрелкой 16"/>
              <p:cNvCxnSpPr/>
              <p:nvPr/>
            </p:nvCxnSpPr>
            <p:spPr>
              <a:xfrm>
                <a:off x="4931677" y="3902549"/>
                <a:ext cx="3511" cy="388204"/>
              </a:xfrm>
              <a:prstGeom prst="straightConnector1">
                <a:avLst/>
              </a:prstGeom>
              <a:ln w="9525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4786897" y="3902549"/>
                <a:ext cx="289560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4790407" y="4290756"/>
                <a:ext cx="289560" cy="0"/>
              </a:xfrm>
              <a:prstGeom prst="line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4223651" y="3832780"/>
                <a:ext cx="852805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~15 </a:t>
                </a:r>
                <a:r>
                  <a:rPr lang="en-US" dirty="0" err="1">
                    <a:solidFill>
                      <a:schemeClr val="accent6">
                        <a:lumMod val="50000"/>
                      </a:schemeClr>
                    </a:solidFill>
                  </a:rPr>
                  <a:t>k</a:t>
                </a:r>
                <a:r>
                  <a:rPr lang="en-US" dirty="0" err="1" smtClean="0">
                    <a:solidFill>
                      <a:schemeClr val="accent6">
                        <a:lumMod val="50000"/>
                      </a:schemeClr>
                    </a:solidFill>
                  </a:rPr>
                  <a:t>T</a:t>
                </a:r>
                <a:endParaRPr lang="ru-RU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6096" y="4988890"/>
            <a:ext cx="1578670" cy="144110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8"/>
          <a:srcRect l="10159" t="7034"/>
          <a:stretch/>
        </p:blipFill>
        <p:spPr>
          <a:xfrm>
            <a:off x="5718646" y="4988476"/>
            <a:ext cx="1626852" cy="148578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9"/>
          <a:srcRect l="9442" t="5417"/>
          <a:stretch/>
        </p:blipFill>
        <p:spPr>
          <a:xfrm>
            <a:off x="7260722" y="4968220"/>
            <a:ext cx="1570693" cy="146177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50636" y="6394072"/>
            <a:ext cx="278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Кристаллическая структура</a:t>
            </a:r>
            <a:endParaRPr lang="ru-RU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6799330" y="4493824"/>
            <a:ext cx="0" cy="547429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Группа 47"/>
          <p:cNvGrpSpPr/>
          <p:nvPr/>
        </p:nvGrpSpPr>
        <p:grpSpPr>
          <a:xfrm>
            <a:off x="7362374" y="4526857"/>
            <a:ext cx="298213" cy="791995"/>
            <a:chOff x="7690087" y="4453105"/>
            <a:chExt cx="298213" cy="791995"/>
          </a:xfrm>
        </p:grpSpPr>
        <p:cxnSp>
          <p:nvCxnSpPr>
            <p:cNvPr id="43" name="Прямая соединительная линия 42"/>
            <p:cNvCxnSpPr/>
            <p:nvPr/>
          </p:nvCxnSpPr>
          <p:spPr>
            <a:xfrm>
              <a:off x="7690087" y="4453105"/>
              <a:ext cx="0" cy="547429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7690087" y="5025200"/>
              <a:ext cx="298213" cy="21990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Прямая соединительная линия 46"/>
          <p:cNvCxnSpPr/>
          <p:nvPr/>
        </p:nvCxnSpPr>
        <p:spPr>
          <a:xfrm>
            <a:off x="11984766" y="4536355"/>
            <a:ext cx="0" cy="62575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Группа 34"/>
          <p:cNvGrpSpPr/>
          <p:nvPr/>
        </p:nvGrpSpPr>
        <p:grpSpPr>
          <a:xfrm>
            <a:off x="10361419" y="897762"/>
            <a:ext cx="2042159" cy="646331"/>
            <a:chOff x="8473440" y="5966894"/>
            <a:chExt cx="2042159" cy="646331"/>
          </a:xfrm>
        </p:grpSpPr>
        <p:sp>
          <p:nvSpPr>
            <p:cNvPr id="37" name="TextBox 36"/>
            <p:cNvSpPr txBox="1"/>
            <p:nvPr/>
          </p:nvSpPr>
          <p:spPr>
            <a:xfrm>
              <a:off x="8795656" y="5966894"/>
              <a:ext cx="1719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- </a:t>
              </a:r>
              <a:r>
                <a:rPr lang="ru-RU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С ДНК</a:t>
              </a:r>
            </a:p>
            <a:p>
              <a:r>
                <a:rPr lang="en-US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- </a:t>
              </a:r>
              <a:r>
                <a:rPr lang="ru-RU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Без ДНК</a:t>
              </a:r>
              <a:endParaRPr lang="ru-RU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38" name="Прямая соединительная линия 37"/>
            <p:cNvCxnSpPr/>
            <p:nvPr/>
          </p:nvCxnSpPr>
          <p:spPr>
            <a:xfrm>
              <a:off x="8473440" y="6172200"/>
              <a:ext cx="322216" cy="0"/>
            </a:xfrm>
            <a:prstGeom prst="line">
              <a:avLst/>
            </a:prstGeom>
            <a:ln w="38100">
              <a:solidFill>
                <a:srgbClr val="FF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>
              <a:off x="8473550" y="6438900"/>
              <a:ext cx="322216" cy="0"/>
            </a:xfrm>
            <a:prstGeom prst="line">
              <a:avLst/>
            </a:prstGeom>
            <a:ln w="38100">
              <a:solidFill>
                <a:srgbClr val="007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Прямоугольник 24"/>
          <p:cNvSpPr/>
          <p:nvPr/>
        </p:nvSpPr>
        <p:spPr>
          <a:xfrm>
            <a:off x="-120306" y="632480"/>
            <a:ext cx="1630154" cy="1597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/>
          <p:cNvSpPr txBox="1"/>
          <p:nvPr/>
        </p:nvSpPr>
        <p:spPr>
          <a:xfrm>
            <a:off x="280759" y="1032467"/>
            <a:ext cx="154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7FF1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Гистон Н2А</a:t>
            </a:r>
          </a:p>
          <a:p>
            <a:r>
              <a:rPr lang="ru-RU" b="1" dirty="0" smtClean="0">
                <a:solidFill>
                  <a:srgbClr val="D5050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Гистон Н2В</a:t>
            </a:r>
          </a:p>
        </p:txBody>
      </p:sp>
      <p:sp>
        <p:nvSpPr>
          <p:cNvPr id="24" name="Номер слайда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0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58" y="1607318"/>
            <a:ext cx="8134350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79587" y="5169472"/>
            <a:ext cx="30869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Координата реакции</a:t>
            </a:r>
          </a:p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(движение отворачивания)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17934">
            <a:off x="10256530" y="5591514"/>
            <a:ext cx="1730643" cy="109451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-119500" y="1554547"/>
            <a:ext cx="6018125" cy="289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0998" y="-200370"/>
            <a:ext cx="12528971" cy="1325563"/>
          </a:xfrm>
        </p:spPr>
        <p:txBody>
          <a:bodyPr/>
          <a:lstStyle/>
          <a:p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Влияние замен Н2А/</a:t>
            </a: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H2A.Z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на динамику</a:t>
            </a: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димера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01" y="6121323"/>
            <a:ext cx="5420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Траектория молекулярной 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динамики </a:t>
            </a:r>
            <a:r>
              <a:rPr lang="ru-RU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димера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с 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заменами в гистоне 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Н2А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G4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7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 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и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0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P49A</a:t>
            </a:r>
            <a:endParaRPr lang="ru-RU" sz="20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11382146" y="4986493"/>
            <a:ext cx="0" cy="68740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/>
          <p:cNvGrpSpPr/>
          <p:nvPr/>
        </p:nvGrpSpPr>
        <p:grpSpPr>
          <a:xfrm>
            <a:off x="9783267" y="1031407"/>
            <a:ext cx="2042159" cy="923330"/>
            <a:chOff x="8473440" y="5966894"/>
            <a:chExt cx="2042159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8795656" y="5966894"/>
              <a:ext cx="17199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- </a:t>
              </a:r>
              <a:r>
                <a:rPr lang="ru-RU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Без замен</a:t>
              </a:r>
            </a:p>
            <a:p>
              <a:r>
                <a:rPr lang="en-US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- G47K</a:t>
              </a:r>
            </a:p>
            <a:p>
              <a:r>
                <a:rPr lang="en-US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- G47K+P49A</a:t>
              </a:r>
              <a:endParaRPr lang="ru-RU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2" name="Прямая соединительная линия 21"/>
            <p:cNvCxnSpPr/>
            <p:nvPr/>
          </p:nvCxnSpPr>
          <p:spPr>
            <a:xfrm>
              <a:off x="8473440" y="6172200"/>
              <a:ext cx="322216" cy="0"/>
            </a:xfrm>
            <a:prstGeom prst="line">
              <a:avLst/>
            </a:prstGeom>
            <a:ln w="38100">
              <a:solidFill>
                <a:srgbClr val="FF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8473440" y="6438900"/>
              <a:ext cx="322216" cy="0"/>
            </a:xfrm>
            <a:prstGeom prst="line">
              <a:avLst/>
            </a:prstGeom>
            <a:ln w="38100">
              <a:solidFill>
                <a:srgbClr val="BCB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8473440" y="6705600"/>
              <a:ext cx="322216" cy="0"/>
            </a:xfrm>
            <a:prstGeom prst="line">
              <a:avLst/>
            </a:prstGeom>
            <a:ln w="38100">
              <a:solidFill>
                <a:srgbClr val="007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Прямоугольник 5"/>
          <p:cNvSpPr/>
          <p:nvPr/>
        </p:nvSpPr>
        <p:spPr>
          <a:xfrm>
            <a:off x="-20998" y="1949380"/>
            <a:ext cx="1482161" cy="1509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42935" y="4708488"/>
            <a:ext cx="15430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7FF1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Гистон Н2А</a:t>
            </a:r>
          </a:p>
          <a:p>
            <a:r>
              <a:rPr lang="ru-RU" b="1" dirty="0" smtClean="0">
                <a:solidFill>
                  <a:srgbClr val="D5050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Гистон Н2В</a:t>
            </a:r>
          </a:p>
          <a:p>
            <a:r>
              <a:rPr lang="ru-RU" b="1" dirty="0" smtClean="0">
                <a:solidFill>
                  <a:srgbClr val="65656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ДНК</a:t>
            </a:r>
            <a:endParaRPr lang="ru-RU" b="1" dirty="0">
              <a:solidFill>
                <a:srgbClr val="65656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9" name="Группа 38"/>
          <p:cNvGrpSpPr/>
          <p:nvPr/>
        </p:nvGrpSpPr>
        <p:grpSpPr>
          <a:xfrm>
            <a:off x="-119499" y="941349"/>
            <a:ext cx="2673309" cy="2283900"/>
            <a:chOff x="5155137" y="-202382"/>
            <a:chExt cx="4249200" cy="3370258"/>
          </a:xfrm>
        </p:grpSpPr>
        <p:grpSp>
          <p:nvGrpSpPr>
            <p:cNvPr id="40" name="Группа 39"/>
            <p:cNvGrpSpPr/>
            <p:nvPr/>
          </p:nvGrpSpPr>
          <p:grpSpPr>
            <a:xfrm>
              <a:off x="5155137" y="-200325"/>
              <a:ext cx="4249200" cy="3368201"/>
              <a:chOff x="8513550" y="66953"/>
              <a:chExt cx="3548550" cy="2711196"/>
            </a:xfrm>
          </p:grpSpPr>
          <p:pic>
            <p:nvPicPr>
              <p:cNvPr id="42" name="Рисунок 4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568" t="52157" r="36986" b="18505"/>
              <a:stretch/>
            </p:blipFill>
            <p:spPr>
              <a:xfrm rot="10800000">
                <a:off x="8513550" y="66953"/>
                <a:ext cx="3548550" cy="2395293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9817600" y="480660"/>
                <a:ext cx="1411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Arg43</a:t>
                </a:r>
                <a:endParaRPr lang="ru-RU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320322" y="1132729"/>
                <a:ext cx="13728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Lys47</a:t>
                </a:r>
                <a:endParaRPr lang="ru-RU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365557" y="2408817"/>
                <a:ext cx="1341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Ala49</a:t>
                </a:r>
                <a:endParaRPr lang="ru-RU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46" name="Прямая со стрелкой 45"/>
              <p:cNvCxnSpPr/>
              <p:nvPr/>
            </p:nvCxnSpPr>
            <p:spPr>
              <a:xfrm flipV="1">
                <a:off x="9720263" y="1928814"/>
                <a:ext cx="557212" cy="609599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Прямоугольник 40"/>
            <p:cNvSpPr/>
            <p:nvPr/>
          </p:nvSpPr>
          <p:spPr>
            <a:xfrm>
              <a:off x="5644124" y="-202382"/>
              <a:ext cx="3318500" cy="2977801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Прямоугольник 46"/>
          <p:cNvSpPr/>
          <p:nvPr/>
        </p:nvSpPr>
        <p:spPr>
          <a:xfrm rot="5400000">
            <a:off x="4081332" y="3159918"/>
            <a:ext cx="4879065" cy="1141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https://lh6.googleusercontent.com/OMlNfSBQSaXQgv68YRRtyiG1SH5EQMOl14Klm-2LE-picWlqU2BfD3-aVg6I2gh7PcL9hJSQ4xoaNLvRAtXxczfMseA9FxEHfkpoKezRkR-u2tGRVC4KVJWY1bgY7N8-QH7a_wc2wdCIA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25" y="770756"/>
            <a:ext cx="576262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6200000">
            <a:off x="4211203" y="2599044"/>
            <a:ext cx="310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Нормированное время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768" y="5558695"/>
            <a:ext cx="1295911" cy="1004548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>
            <a:off x="6485100" y="4986493"/>
            <a:ext cx="0" cy="68740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6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8" y="-15240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Выводы 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773013"/>
            <a:ext cx="119634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4993" algn="just" fontAlgn="base">
              <a:buFont typeface="+mj-lt"/>
              <a:buAutoNum type="arabicPeriod"/>
            </a:pP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При 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свободной динамике мономера </a:t>
            </a:r>
            <a:r>
              <a:rPr lang="ru-RU" sz="2200" dirty="0" err="1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бактериородопсина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в вакууме наблюдались конформационные переходы, соответствующие второй половине К-стадии </a:t>
            </a:r>
            <a:r>
              <a:rPr lang="ru-RU" sz="2200" dirty="0" err="1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фотоцикла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;</a:t>
            </a:r>
          </a:p>
          <a:p>
            <a:pPr marL="224993" algn="just" fontAlgn="base">
              <a:buFont typeface="+mj-lt"/>
              <a:buAutoNum type="arabicPeriod"/>
            </a:pP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Профили 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свободной энергии </a:t>
            </a: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вдоль координаты реакции </a:t>
            </a:r>
            <a:r>
              <a:rPr lang="ru-RU" sz="2200" dirty="0" err="1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фотоцикла</a:t>
            </a: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</a:t>
            </a:r>
            <a:r>
              <a:rPr lang="ru-RU" sz="2200" dirty="0" err="1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бактериородопсина</a:t>
            </a: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имеют 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высокие энергетические барьеры при переходах к  стадиям L и М1;</a:t>
            </a:r>
          </a:p>
          <a:p>
            <a:pPr marL="224993" algn="just" fontAlgn="base">
              <a:buFont typeface="+mj-lt"/>
              <a:buAutoNum type="arabicPeriod"/>
            </a:pP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Сравнение 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энергий </a:t>
            </a:r>
            <a:r>
              <a:rPr lang="ru-RU" sz="2200" dirty="0" err="1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депротонирования</a:t>
            </a: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взаимодействующих звеньев цепи переноса протона </a:t>
            </a:r>
            <a:r>
              <a:rPr lang="ru-RU" sz="2200" dirty="0" err="1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бактериородопсина</a:t>
            </a: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является 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термодинамическим обоснованием существующей </a:t>
            </a: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модели; </a:t>
            </a:r>
            <a:endParaRPr lang="ru-RU" sz="2200" dirty="0">
              <a:solidFill>
                <a:srgbClr val="000000"/>
              </a:solidFill>
              <a:latin typeface="Segoe UI Semilight" panose="020B0402040204020203" pitchFamily="34" charset="0"/>
              <a:ea typeface="SimHei" panose="02010609060101010101" pitchFamily="49" charset="-122"/>
              <a:cs typeface="Segoe UI Semilight" panose="020B0402040204020203" pitchFamily="34" charset="0"/>
            </a:endParaRPr>
          </a:p>
          <a:p>
            <a:pPr marL="224993" algn="just" fontAlgn="base">
              <a:buFont typeface="+mj-lt"/>
              <a:buAutoNum type="arabicPeriod"/>
            </a:pP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При 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взаимодействии </a:t>
            </a:r>
            <a:r>
              <a:rPr lang="ru-RU" sz="2200" dirty="0" err="1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димера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гистонов Н2А-Н2В с ДНК увеличивается гибкость центральных спиралей </a:t>
            </a:r>
            <a:r>
              <a:rPr lang="ru-RU" sz="2200" dirty="0" err="1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гистонового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фолда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, на временах моделирования порядка 3 </a:t>
            </a:r>
            <a:r>
              <a:rPr lang="ru-RU" sz="2200" dirty="0" err="1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мкс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;</a:t>
            </a:r>
          </a:p>
          <a:p>
            <a:pPr marL="224993" algn="just" fontAlgn="base">
              <a:buFont typeface="+mj-lt"/>
              <a:buAutoNum type="arabicPeriod"/>
            </a:pP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В 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системе без ДНК </a:t>
            </a:r>
            <a:r>
              <a:rPr lang="ru-RU" sz="2200" dirty="0" err="1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конформация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димера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 H2A-H2B, соответствующая минимуму свободной энергии, отличается от кристаллической и обладает изгибом центральных спиралей. Вдоль координаты реакции, соответствующей моде деформации спиралей, данное состояние отделено энергетическим барьером от  остальной части конформационного </a:t>
            </a: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пространства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;</a:t>
            </a:r>
          </a:p>
          <a:p>
            <a:pPr marL="224993" algn="just" fontAlgn="base">
              <a:buFont typeface="+mj-lt"/>
              <a:buAutoNum type="arabicPeriod"/>
            </a:pP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При </a:t>
            </a:r>
            <a:r>
              <a:rPr lang="ru-RU" sz="2200" dirty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внесении замен в структуру гистона Н2А вероятно происходит дестабилизация центра взаимодействия ДНК с гистонами, что может приводить к появлению движения отворачивания </a:t>
            </a:r>
            <a:r>
              <a:rPr lang="ru-RU" sz="2200" dirty="0" smtClean="0">
                <a:solidFill>
                  <a:srgbClr val="000000"/>
                </a:solidFill>
                <a:latin typeface="Segoe UI Semilight" panose="020B0402040204020203" pitchFamily="34" charset="0"/>
                <a:ea typeface="SimHei" panose="02010609060101010101" pitchFamily="49" charset="-122"/>
                <a:cs typeface="Segoe UI Semilight" panose="020B0402040204020203" pitchFamily="34" charset="0"/>
              </a:rPr>
              <a:t>ДНК.</a:t>
            </a:r>
            <a:endParaRPr lang="ru-RU" sz="2200" b="0" i="0" u="none" strike="noStrike" dirty="0">
              <a:solidFill>
                <a:srgbClr val="000000"/>
              </a:solidFill>
              <a:effectLst/>
              <a:latin typeface="Segoe UI Semilight" panose="020B0402040204020203" pitchFamily="34" charset="0"/>
              <a:ea typeface="SimHei" panose="02010609060101010101" pitchFamily="49" charset="-122"/>
              <a:cs typeface="Segoe UI Semilight" panose="020B04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37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49852" y="-78629"/>
            <a:ext cx="121539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Метод молекулярной динамки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25897" y="879266"/>
            <a:ext cx="4739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Основа метода молекулярной динамики  </a:t>
            </a:r>
            <a:endParaRPr lang="ru-RU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450080" y="3873052"/>
                <a:ext cx="9264298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вал. связей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вал. углов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торс. углов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плоских групп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Ван−дер−Ваальс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Кулон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80" y="3873052"/>
                <a:ext cx="9264298" cy="898964"/>
              </a:xfrm>
              <a:prstGeom prst="rect">
                <a:avLst/>
              </a:prstGeom>
              <a:blipFill rotWithShape="0"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807777" y="5003698"/>
                <a:ext cx="2548903" cy="765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77" y="5003698"/>
                <a:ext cx="2548903" cy="7659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87897" y="5832394"/>
                <a:ext cx="3215640" cy="709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897" y="5832394"/>
                <a:ext cx="3215640" cy="7098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367931" y="1914044"/>
            <a:ext cx="5655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Атом представляется материальной точкой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М</a:t>
            </a:r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олекула – система взаимодействующих материальных точек 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8116" y="3367797"/>
            <a:ext cx="5518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Нобелевская премия по химии за 2013 год была присуждена ученым Мартину </a:t>
            </a:r>
            <a:r>
              <a:rPr lang="ru-RU" sz="2000" dirty="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Карплюсу</a:t>
            </a:r>
            <a:r>
              <a:rPr lang="ru-RU" sz="20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Майклу </a:t>
            </a:r>
            <a:r>
              <a:rPr lang="ru-RU" sz="2000" dirty="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Левитту</a:t>
            </a:r>
            <a:r>
              <a:rPr lang="ru-RU" sz="20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и </a:t>
            </a:r>
            <a:r>
              <a:rPr lang="ru-RU" sz="2000" dirty="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Ари</a:t>
            </a:r>
            <a:r>
              <a:rPr lang="ru-RU" sz="20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Уоршелу</a:t>
            </a:r>
            <a:r>
              <a:rPr lang="ru-RU" sz="20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за развитие моделей сложных химических систем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098" name="Picture 2" descr="nobel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6" y="1356319"/>
            <a:ext cx="5731640" cy="19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0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487"/>
            <a:ext cx="10515600" cy="1325563"/>
          </a:xfrm>
        </p:spPr>
        <p:txBody>
          <a:bodyPr/>
          <a:lstStyle/>
          <a:p>
            <a:pPr algn="ctr"/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Метадинамика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72" y="1492210"/>
            <a:ext cx="6528992" cy="483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0080" y="1981200"/>
            <a:ext cx="22098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Неправильный путь </a:t>
            </a:r>
          </a:p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Истинный путь 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03248" y="1492210"/>
            <a:ext cx="174494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Свободная энергия, кДж/моль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78880" y="6200060"/>
            <a:ext cx="1437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Laio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A., 2002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6680" y="1600121"/>
                <a:ext cx="6172200" cy="1139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𝑊𝑒𝑥𝑝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)))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" y="1600121"/>
                <a:ext cx="6172200" cy="11396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3179743"/>
                <a:ext cx="4485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ru-RU" sz="2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79743"/>
                <a:ext cx="4485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50609" y="4178253"/>
            <a:ext cx="283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Искомый профиль свободной энергии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Стрелка вверх 13"/>
          <p:cNvSpPr/>
          <p:nvPr/>
        </p:nvSpPr>
        <p:spPr>
          <a:xfrm>
            <a:off x="2553356" y="3695224"/>
            <a:ext cx="182880" cy="42921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764"/>
          <a:stretch/>
        </p:blipFill>
        <p:spPr>
          <a:xfrm>
            <a:off x="6468571" y="1874521"/>
            <a:ext cx="5610078" cy="38963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487"/>
            <a:ext cx="10515600" cy="1325563"/>
          </a:xfrm>
        </p:spPr>
        <p:txBody>
          <a:bodyPr/>
          <a:lstStyle/>
          <a:p>
            <a:pPr algn="ctr"/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Метадинамика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4755176" y="3696861"/>
            <a:ext cx="29651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Свободная </a:t>
            </a:r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энергия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736080" y="6237860"/>
            <a:ext cx="1437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Laio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A., 2002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6680" y="1600121"/>
                <a:ext cx="6172200" cy="1139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𝑊𝑒𝑥𝑝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)))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" y="1600121"/>
                <a:ext cx="6172200" cy="11396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3179743"/>
                <a:ext cx="4485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</m:oMath>
                  </m:oMathPara>
                </a14:m>
                <a:endParaRPr lang="ru-RU" sz="2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79743"/>
                <a:ext cx="4485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7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50609" y="4178253"/>
            <a:ext cx="283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Искомый профиль свободной энергии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Стрелка вверх 13"/>
          <p:cNvSpPr/>
          <p:nvPr/>
        </p:nvSpPr>
        <p:spPr>
          <a:xfrm>
            <a:off x="2553356" y="3695224"/>
            <a:ext cx="182880" cy="42921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4</a:t>
            </a:fld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7716133" y="5676503"/>
            <a:ext cx="34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Координата реакции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040" y="17283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Термодинамическое интегрирование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51" y="1774084"/>
            <a:ext cx="5650123" cy="4159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t="4843" r="3953" b="18003"/>
          <a:stretch/>
        </p:blipFill>
        <p:spPr>
          <a:xfrm>
            <a:off x="-32650" y="1971564"/>
            <a:ext cx="6798994" cy="20174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3295" y="1053864"/>
            <a:ext cx="7296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Параметр связи </a:t>
            </a:r>
            <a:r>
              <a:rPr lang="en-US" sz="2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λ</a:t>
            </a:r>
            <a:r>
              <a:rPr lang="ru-RU" sz="2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– переход от состояния А в состояние В</a:t>
            </a:r>
            <a:endParaRPr lang="ru-RU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1477" y="5217188"/>
                <a:ext cx="4643121" cy="10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7" y="5217188"/>
                <a:ext cx="4643121" cy="1081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8424371" y="1847018"/>
            <a:ext cx="2103120" cy="359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6221442" y="3649571"/>
            <a:ext cx="8136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ΔG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9222512" y="5768681"/>
            <a:ext cx="4520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λ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005089" y="6105776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1C1D1E"/>
                </a:solidFill>
                <a:latin typeface="Times New Roman" panose="02020603050405020304" pitchFamily="18" charset="0"/>
              </a:rPr>
              <a:t>Christ C. D. et al.,</a:t>
            </a:r>
            <a:r>
              <a:rPr lang="fr-FR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2010</a:t>
            </a:r>
            <a:endParaRPr lang="ru-RU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7878832" y="1774084"/>
            <a:ext cx="545539" cy="0"/>
          </a:xfrm>
          <a:prstGeom prst="line">
            <a:avLst/>
          </a:prstGeom>
          <a:ln w="57150">
            <a:solidFill>
              <a:srgbClr val="000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7878832" y="1194484"/>
            <a:ext cx="545539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96359" y="989881"/>
            <a:ext cx="379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- 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Изменение свободной энергии (дифференциальная кривая)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96360" y="1553652"/>
            <a:ext cx="379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- 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Изменение свободной энергии (интегрированная кривая)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32280" y="5536243"/>
            <a:ext cx="227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- 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Искомая свободная энергия 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040" y="3989030"/>
            <a:ext cx="172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λ</a:t>
            </a:r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=0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6670" y="3989030"/>
            <a:ext cx="172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λ</a:t>
            </a:r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=0,5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5360" y="3989030"/>
            <a:ext cx="172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λ</a:t>
            </a:r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=1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5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76407" y="4403054"/>
            <a:ext cx="2136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Состояние А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31698" y="4403054"/>
            <a:ext cx="2136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Состояние В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7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9080" y="2506662"/>
            <a:ext cx="11689080" cy="4351338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Задачи: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Исследование 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профиля свободной энергии конформационных переходов </a:t>
            </a:r>
            <a:r>
              <a:rPr lang="ru-RU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бактериородопсина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в ходе </a:t>
            </a:r>
            <a:r>
              <a:rPr lang="ru-RU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фотоцикла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;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Исследование изменений энергии </a:t>
            </a:r>
            <a:r>
              <a:rPr lang="ru-RU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депротонирования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звеньев цепи переноса протона в течение </a:t>
            </a:r>
            <a:r>
              <a:rPr lang="ru-RU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фотоцикла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бактериородопсина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;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Изучение влияния окружения ДНК на динамику </a:t>
            </a:r>
            <a:r>
              <a:rPr lang="ru-RU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димера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гистонов Н2А-Н2В и пластичность элементов </a:t>
            </a:r>
            <a:r>
              <a:rPr lang="ru-RU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гистонового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фолда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;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Исследование влияния замен в Н2А в соответствии с вариантной формой Н2А.Z на внутреннюю динамику </a:t>
            </a:r>
            <a:r>
              <a:rPr lang="ru-RU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димера</a:t>
            </a:r>
            <a:r>
              <a:rPr lang="ru-RU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9080" y="1110297"/>
            <a:ext cx="114757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Цель работы - изучение </a:t>
            </a:r>
            <a:r>
              <a:rPr lang="ru-RU" sz="28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функционально значимых конформационных перестроек с использованием </a:t>
            </a:r>
            <a:r>
              <a:rPr lang="ru-RU" sz="2800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методов классической молекулярной динамики, </a:t>
            </a:r>
            <a:r>
              <a:rPr lang="ru-RU" sz="2800" dirty="0" err="1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метадинамики</a:t>
            </a:r>
            <a:r>
              <a:rPr lang="ru-RU" sz="2800" dirty="0" smtClean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и термодинамического интегрирования </a:t>
            </a:r>
            <a:endParaRPr lang="ru-RU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98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936" y="1070645"/>
            <a:ext cx="5591391" cy="434371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05692" y="6227809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Eriko Nango et al., 2016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447614" y="6281985"/>
            <a:ext cx="2644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Richard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Neutze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et al, 2002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4" cstate="print"/>
          <a:srcRect t="6697" r="1320" b="5997"/>
          <a:stretch/>
        </p:blipFill>
        <p:spPr bwMode="auto">
          <a:xfrm>
            <a:off x="5008837" y="1204589"/>
            <a:ext cx="2611354" cy="467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" y="0"/>
            <a:ext cx="11033760" cy="1325563"/>
          </a:xfrm>
        </p:spPr>
        <p:txBody>
          <a:bodyPr/>
          <a:lstStyle/>
          <a:p>
            <a:pPr algn="ctr"/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Фотоцикл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бактериородопсина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и цепь переноса протона 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692" y="5475636"/>
            <a:ext cx="4105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Схема </a:t>
            </a:r>
            <a:r>
              <a:rPr lang="ru-RU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фотоцикла</a:t>
            </a:r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бактериородопсина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7614" y="594371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Цепь переноса протона 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494077" y="1204272"/>
            <a:ext cx="35441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Протокол моделирования мономера </a:t>
            </a:r>
            <a:r>
              <a:rPr lang="ru-RU" sz="2000" b="1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бактериородопсина</a:t>
            </a:r>
            <a:endParaRPr lang="ru-RU" sz="2000" b="1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14 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 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белка, 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полученных на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XFELL 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20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Eriko </a:t>
            </a:r>
            <a:r>
              <a:rPr lang="en-US" sz="20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Nango</a:t>
            </a:r>
            <a:r>
              <a:rPr lang="en-US" sz="20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</a:t>
            </a:r>
            <a:r>
              <a:rPr lang="ru-RU" sz="20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Science</a:t>
            </a:r>
            <a:r>
              <a:rPr lang="ru-RU" sz="20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2016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), соответствующих разных этапам </a:t>
            </a:r>
            <a:r>
              <a:rPr lang="ru-RU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фотоцикла</a:t>
            </a:r>
            <a:r>
              <a:rPr lang="ru-RU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20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Моделирование в вакууме и водном окружении (0,15 М </a:t>
            </a:r>
            <a:r>
              <a:rPr lang="en-US" sz="20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NaCl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, модель воды </a:t>
            </a:r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TIP3P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96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sv4.userapi.com/c848332/u136869891/docs/d4/9cbfa7d75c39/hills_100ns.png?extra=UOWy__xBvdfO5tOeNfrkMtkIfIwe1OXJ_Wr8x2wbnubQyUp0IEYRKbwyNYY9XYeEUQ2qHuxYJ1abf236nYbjN5YAsLQeJItLOWolL3GlbnV3nV99ZNHKzaiSJP3_Gq_yA_EArMabHb24hGzibVJOsVJ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239" y="1623347"/>
            <a:ext cx="7647192" cy="50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011605"/>
            <a:ext cx="3750231" cy="50843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40" y="0"/>
            <a:ext cx="1179576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Профиль свободной энергии переходов </a:t>
            </a:r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бактериородопсина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в ходе </a:t>
            </a:r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фотоцикла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029" y="6015771"/>
            <a:ext cx="4246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Структурные изменения мономера в ходе </a:t>
            </a:r>
            <a:r>
              <a:rPr lang="ru-RU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фотоцикла</a:t>
            </a:r>
            <a:r>
              <a:rPr lang="ru-RU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AutoShape 4" descr="https://docs.google.com/drawings/u/2/d/swoe8mDKk1G_HwG1YzOlzaQ/image?w=590&amp;h=408&amp;rev=85&amp;ac=1&amp;parent=1Riaa3EE0xSFE1HXNZEHA_fF4afzLEgZoV6pkBGzDNuw"/>
          <p:cNvSpPr>
            <a:spLocks noChangeAspect="1" noChangeArrowheads="1"/>
          </p:cNvSpPr>
          <p:nvPr/>
        </p:nvSpPr>
        <p:spPr bwMode="auto">
          <a:xfrm>
            <a:off x="3994071" y="1378801"/>
            <a:ext cx="561975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5121129" y="1699122"/>
            <a:ext cx="597408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51709" y="1290578"/>
            <a:ext cx="431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Этап </a:t>
            </a:r>
            <a:r>
              <a:rPr lang="ru-RU" sz="20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фотоцикла</a:t>
            </a:r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2924" y="1629621"/>
            <a:ext cx="65532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endParaRPr lang="ru-RU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99673" y="1629621"/>
            <a:ext cx="65532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M1</a:t>
            </a:r>
            <a:endParaRPr lang="ru-RU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88158" y="1629621"/>
            <a:ext cx="965655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M2</a:t>
            </a:r>
            <a:endParaRPr lang="ru-RU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3290" y="1629621"/>
            <a:ext cx="65532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</a:t>
            </a:r>
            <a:endParaRPr lang="ru-RU" dirty="0">
              <a:solidFill>
                <a:schemeClr val="accent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0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pp.userapi.com/c845219/v845219055/20709d/Dl5KwLiTTk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353" y="1475604"/>
            <a:ext cx="3567181" cy="513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040" y="0"/>
            <a:ext cx="114300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Энергия </a:t>
            </a:r>
            <a:r>
              <a:rPr lang="ru-RU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депротонирования</a:t>
            </a:r>
            <a:r>
              <a:rPr lang="ru-RU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ключевых звеньев цепи переноса протона </a:t>
            </a:r>
            <a:endParaRPr lang="ru-RU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AutoShape 8" descr="data:image/png;base64,iVBORw0KGgoAAAANSUhEUgAAAVkAAADTCAYAAAArrmDRAAAABHNCSVQICAgIfAhkiAAAAAlwSFlzAAALEgAACxIB0t1+/AAAADl0RVh0U29mdHdhcmUAbWF0cGxvdGxpYiB2ZXJzaW9uIDMuMC4yLCBodHRwOi8vbWF0cGxvdGxpYi5vcmcvOIA7rQAAIABJREFUeJztnXl4lNX1xz9nshISEkIgLIGEsMu+g6igaEXFrdoqUsFqtXWr60+r1KWtWC222tYV94VKVdytu4AbKEuUPSwhgQCGJKwhe+b8/rgTCMlMMklmMjPhfp5nnszc933v/c4kOXPfc889R1QVi8VisfgHR6AFWCwWS2vGGlmLxWLxI9bIWiwWix+xRtZisVj8iDWyFovF4keskbVYLBY/Yo2sxWKx+BFrZC0Wi8WPWCNrsVgsfiQ80AL8TVJSkqalpQVahsViaWWsWLGiQFU7NnReqzeyaWlpLF++PNAyLBZLK0NEcrw5L+TcBSIyRUQyRWSziPwh0HosFoulPkLKyIpIGPAYcAZwHDBNRI4LrCqLxWLxTEgZWWAMsFlVs1S1HJgPnBtgTRaLxeKRUPPJdgO213idC4ytfZKIXAVcBdCjR4+WUWbxCXl588jKmkVZ2TaionqQnj6b5OTpgZbV6qioqCA3N5fS0tJASwl6oqOjSUlJISIioknXh5qRFTdtdRLiqupcYC7AqFGjbMLcECEvbx6ZmVfhdBYDUFaWQ2bmVQDW0PqY3Nxc4uLiSEtLQ8Tdv5UFQFUpLCwkNzeXnj17NqmPUHMX5ALda7xOAXYGSIvFx2RlzTpsYKtxOovJypoVIEWtl9LSUjp06GANbAOICB06dGjWjD/UZrLLgD4i0hPYAVwMXBJYSZamUll5kN27X6O4eB1lZbmUlbmPiCkr29bCyo4NrIH1juZ+TiFlZFW1UkSuAz4GwoDnVHVtgGWFHIHye5aV7SA391/s3fs5JSUbqao6ePhYVFQPHI6YOjNZc6yb37VZLP4i1NwFqOr/VLWvqvZS1dmB1hNqVPs9zaxRD/s98/LmNbm/JUvSWLTIwZIlaYf7qaw8yM6dz7J69Xl8//1AlizpwZIlKWzf/jeKilYAEBs7iu7db2XkyBWMH59Dv35zcThi6ozhdDo5dMh+l7Y28vLyuOSSS0hPT2fkyJGMHz+et956C4BFixYxderURvU3a9YsunfvTmxs7FHtOTk5TJ48mSFDhjBp0iRyc3OPOn7gwAG6devGdddd17w35IGQmslamk9W1p1u/Z4bNvyaXbuew+kso6wsl7CwNjgcbQkLiyEsLI74+JOIiupCVdUhKiv3ER6eyKFD69i16ylUywCzULV+/Qw2bLjicBuASDgdOvyclJSbadMmnYSEUwgPP/ofAY4sbtWcZXfs+Evy8l5k+fJRdOp0Mf36PYvDEXJzA0stVJXzzjuPmTNn8p///AcwxvDdd99tcp9nn3021113HX369Dmq/dZbb2XGjBnMnDmTL774gjvuuIOXX3758PG77rqLiRMnNnnchrBG9hiiuDjTo39TteKwgS0v34lqFeA8fHzPnv95OYoT1XJiY0fSvv3JdOo0jbi4EV5rTE6eXsd10b37zWRkTCAv7wX27fuc4cO/ITq6u4ce/MykSebnokWBGd8f3Hgj/PCDb/scNgweecTj4S+++ILIyEh+97vfHW5LTU3l+uuvr3PuvffeS2xsLLfeeisAgwYN4v3336d2TpJx48a5HWvdunU8/PDDAJx88smcd955h4+tWLGCvLw8pkyZ4rft99bIHgOUluayefP1FBa+j4mCqxvVFhWVyogRX9dpdzorqazcg2olTmcJpaXZFBdvorJyD1u3el71HzXKd3+wUVGdGTMmk9Wrp7J378d89106ffs+Q5cuM302hlfMmwdLl0JZGaSlwezZMN2GljWFtWvXMmKE91++zWHo0KEsWLCAG264gbfeeouDBw9SWFhI+/btueWWW3j55Zf5/PPP/Ta+NbKtGKezko0bf8tPP70AOOnYcRoJCSeyZcutR7kMHI4Y0tPdu7cdjnAiIzsdft2mTS/at58MwM6dc91GBERF+X4DiMMRztChH7Fjx5Ns2nQdmZmXsW/fQvr3fw6RFnAfzJsHV11lDCxATo55DaFvaOuZcbYU1157LV9//TWRkZEsW7bMp30/9NBDXHfddbzwwgucdNJJdOvWjfDwcB5//HHOPPNMunf3712RNbKtlF27nmPTpt/jdB4iLCyW3r0fo0uXGQCEh7fzSXRBevrsozYPQP0G2xd06/Y72rc/jR9/nExe3otUVOTTv/+LREYm+W1MAGbNguJakQ/FxaY91I1sABg4cCALFiw4/Pqxxx6joKCAUaNG1Tk3PDwcp/OI66qxMatdu3blzTffBKCoqIgFCxYQHx/PkiVL+Oqrr3j88ccpKiqivLyc2NhYHnjggSa+K/fYFYRWRlnZT6xdO43MzCtwOkvo0uW3TJiw97CBBeP3HD8+m0mTnIwfn93k8K3k5On06zeXqKhUQIiKSqVfv7l+DweLienFuHFb6dPnUfbs+ZSlS7uzfbufZ2PbPMTqemq31Mspp5xCaWkpTzzxxOG24tpfYi7S0tJYuXIlACtXrmTr1q2NGqugoOCwkf7rX//K5ZdfDsC8efPYtm0b2dnZPPTQQ8yYMcPnBhaskQ0ZMjImkZExyePxysoi1q+/jO+/70tBwQKSki5g3Ljt9Ov3JA6H/25YfGWwG4uI0K3btQwe/B6qVWzZchMZGZNwOsuPOq+hz81r4uPdt9vcGE1CRHj77bdZvHgxPXv2ZMyYMcycOZMHH3ywzrkXXHABe/bsYdiwYTzxxBP07dvXbZ+33XYbKSkpFBcXk5KSwr333guYcLB+/frRt29f8vLymDWrZXcQimrr3to/atQobQ1Ju6sNxfDhi+ocy86+j5ycv6BaTrt2J9C//7PExLj/Q2yNlJX9REbGBEpLswgLi2fo0M9o187cdtb3uXnN44/DtddCWBhUVR1pj4mBuXND0l2wfv16BgwYEGgZIYO7z0tEVqhqXf9GLexMNoTZu/dzvvmmM9nZdwFKauo9jBjx1TFlYMFEH4wbt4UuXa6kqmo/K1eOp6Dgfd90vn49XH89RESYBaLqTEzt2oWsgbW0LHbhKwTIy5vHgQNLUS1jyZI0UlPvpqQkk+3b/wZAYuIZHHfcfMLD2wVYaWDp128uSUnns2nTjaxZczYJCacf9bk1eoGvshJOPBGcThNdcPHFcPXVEBcHV1xhDazFK6yRDXKqt8HW3FW1ceMVACQknEavXg8SFzc8kBKDig4dziAh4WRWrz6Hffs+PtzepLSJZ54JhYVwySXGwIJxGQwZAq6FGIulIay7IMhxl/4PICIimWHDPrEG1g1hYdGUlGys0+50FrN58014tQ7x+uvw6admYavGFkwAwsPhq6/MDNdiaQBrZIMcT9tgKyp2t7CS0MLz55bPkiXdWb9+Bps23UBx8aa6J+XlwQ03QEoKLFkCNXIlZGRMojB+kzGwX37pL/mWVoR1FwQ5DkcbD+n/bOhQfURF9XC7Gy08PIH4+PHk57+J03mIHTv+hcPRltjYYXTqdDGdE39F+Nlnw9698N130LVrnT4OjmtPh//thvffP5LLwGLxQNDNZEVkjohsEJFVIvKWiCTUOHaHqxR4poicHkid/sbprGDjxmuMga11d+twRvp1V1VrID19dp20iQ5HDH36PMrAga9zwgl76Nv3aRISTkbEwYED37B58/VsubsDunwZufePZW/3gqOur16AzD4xkyWvQl5x0zNGWXyb6rC4uJizzjqL/v37M3DgQP7whz8cPlZWVsZFF11E7969GTt2LNnZ2Uddu23bNmJjY3nooYd88r5qE3RGFvgUGKSqQ4CNwB0ArtLfFwMDgSnA464S4a2O4uItLFs2lJ07n2BAxlT6z4kg6ifACVE/Qb+HlOTPAq0yuKnejSYSBVBnN5rDEUnXrr9h2LAvOPHEA4wdm03alkn0edhJwcQwNg9bzI8/Tmbx4gi+/34Qq1adS2bmlUcWIDtD5jmbmpyH91inOtXhSSedRFZWFitWrGD+/Pl1cr02hltvvZUNGzaQkZHBN998w4cffgjAs88+S/v27dm8eTM33XQTt99++1HX3XTTTZxxxhnNej/1EXTuAlX9pMbLpcCFrufnAvPV/JVvFZHNmBLhS1pYol8pLPyQNWvORbWC9PQ5JF/2KORU0PnDmmdVwDq7Z74hkpOns3Pn00DDmxHabNpP2lVfQngkSf/JZkjUOnbufJL9+7+kuHgtxcV1k4Y7o83CZKgXedy06UaKinyb6jA2dhh9+rRcqsOYmBhOPvlkACIjIxkxYsRhg/3OO+8c3v114YUXct1116Gqh3edpaen07Zt2+a+ZY8E40y2JpcD1ebFXTlwt3VJROQqEVkuIsvz8/P9LNF35OQ8wOrVZ6FaSZ8+j9Ojx612z3xLUF4OEyeaxaz585EuXUhMnMygQa8zYUIeJ5xw0OOltv5Y0/BnqsN9+/bx3nvvMXmyyRa3Y8eOw5m2wsPDiY+Pp7CwkEOHDvHggw9yzz33+EVHNQGZyYrIZ0BnN4dmqeo7rnNmAZVA9f2YV+XAITRLgq9dO438/PmIRDF06GckJJxgDiQmmljN2sTEGKNgqwTUi1fbae+7D/btMxsMzj+/zuHw8FiiolLdp3Ws6uADlYGlvhlnS+GrVIeVlZVMmzaN3//+96SnpwO4DdkTEe655x5uuummOuVqfE1AjKyqnlrfcRGZCUwFJuuRT6hVlgN3OivZvPlG8vPnExHRiZEjM4iOdq1o33abewMLcOgQdOwIb75pZmGWpvHxx8bIzpwJzzzj8TS3aR1LIf3DTjC5JYS2LvyV6vCqq66iT58+3HjjjYfbUlJS2L59OykpKVRWVrJ//34SExP57rvveOONN7jtttvYt28fDoeD6Ohon9f6CrppkIhMAW4HzlHVmrFL7wIXi0iUqyR4H+D7QGj0FSUlW1m5ciw7dz5G9+7/x/jxO4yBVYXbb4c5cyA2Fh54AFJTQcT8fOklmDYN9uwxIUTnn29ueS2NIyMDzjoLuneHxx6r99TqhbTqeUlYWDz9HnaQ/Ma+FhDa+vBHqsM//vGP7N+/n0dqJSE/55xzePHFFwF44403OOWUUxARvvrqK7Kzs8nOzubGG2/kzjvv9E8xRVUNqgewGeN7/cH1eLLGsVnAFiATOMOb/kaOHKnBSEHBR7poUYQuXIhu3/7YkQOlpaqXX64KqhMnqhYWeu5k6VLVjh3NuQMHqq5Z43fdrYaSEtX4ePPZvfOO15ctXz5WFy5Ef/jhVNWUFNXwcD+K9B/r1q0LtATduXOnXnTRRZqWlqajR4/WSZMm6fz581VVdeHChXrWWWepqmpxcbGedtppOnToUP3Nb36j/fv3161btx7V1/bt2xXQ/v3769ChQ3Xo0KH69NNPq6pqSUmJXnjhhdqrVy8dPXq0btmypY6We+65R+fMmeNRq7vPC1iu3tg0b04K5UcwGtmcnL/pwoWiCxfK0QZ282bVhATza7n7blWns+HOqqpU//Qn1Q4dVCMiVGfMUD140H/ia/PKK6qpqaoi5ucrr7Tc2M1hwgTzOV95ZaMuW7lyoi5cKPrNN11VTz/d9JGV5SeR/iMYjGwo0RwjG3TugtbO2rWXkJV1GyKRDB26iJSUa8yBTz+FAQPMAsw118Cf/mTcAw3hcMDdd5uUfKefblwJSUnguj3yK9V1r3JyjIujuu7VvCCPHZ09G775Bvr0MekKG8Hw4YuIiupBZeVek6ELwBVAb7G4wxrZmkya5NNtkjWz8judlWzadD35+a8SEdGJsWM30779SebERx4xBrKy0vgGG/APuqVjR3jvPVNzqqICLrsMRo2CgoIGL20ynupe3Xln8/r18e/hKHbsMAtdUVHw7bdN6qJr16txOkuoON+1frt3rw8FWlobQbcZobVQMwfst9+m4HDEUFq6iZSUm0lP/ysOR6Q58S9/MTPRyEiz0t1c43LffWY2OWUKrFhh9t5/8AGcdlqz3xNgFtjeestozakb0gSYGN42bWDECJNkZfduk+S6Z0/o1w8GD4Zhw8yiXm38WXa7stIsGIaFwcKFZsbfBOLiRgJQ1KWI9t26QSNrTgULqiYg31I/xjPQdKyR9QO1c8CWl+8AoHPny+nd++/mJKfTzAQfeAD69oVPPjGRA76gRw9Yt87MkO+/H372M2N4770XunQx51Qb80WL6u+rrAxee80Yv5UroebmjtrlWKqJjISBA81s8YcfYNMm406oTadOxgjn5xsjDLBhw5E+fV12+4wzTIrCefNg9Ogmd9O27XEA5Ob+m/YDBpg+Q4zo6GgKCwvp0KGDNbT1oKoUFhYSHR3d5D6skfUDnnLA7t37uXlSUGBu5XNy4Le/hX//+0hZE19y443GSN1zD/z97yYO9M47oX9/z7PFnTuNP/eDD8wXQUYGVMclRkaaaydNgl/9CrKzTf81XQbu6l45nWZ2m5FhjP+mTWZWGRMD27cbf3JurntDXFxsYlifesokyx4/HiZPhs7u9rLUw5/+BJ99BscdZ5JwN4OoqK5AGEVFK6Eszby3goImz4wDQUpKCrm5uYTSjshAER0dTUpKSpOvt4UUa+Lt7K4BFi1y4H4zmjApYSVMmGCMxy9/CfPne7fA1VxeeskY9NJSM17N33tkpJnh5ucfbTD79jVxpMOGmZmfu8J78+aZGfm2bWYG3Zzbe4fDvaF1R0KC0ZSWBgcOmC+tk0+G4cOP7IKbN8/s4iozdxSEh5tcsYmJTdNXg2+/7UpFRQETP7rF3I0884wZy3LM4G0hRWtkq6n5D5ma2mRjoerk66/bU1V1oM6xqKokxp++19wO33mnGaMlKSoys61qo1Ob+HjjLz3rLDN7rHYttBRpae79vKmpsGqV8aN+/bVxQYSHm9nj2rVQUnL0+TExkJ4OmZlmEbCaqCh49lmfuB5++OFU9u37nHFhbxJ90s9NeZpXX212v5bQwVsja90FcCQUqdr4NNEXWF6+h8zMy1wGNgw44q90VEWQ/tcCUIf5Z6yuGdWSxMZ63hkmYsLHAsns2e7dD7NnG5/tueeaR02cTmN0Fy6EZcuOuB7WratbHqaszMy6fWBk4+NPZN++zylI206KiNFgsbjBGlnwHIp02WXwwgvGD/nzn5vtl507u10VLypaw8qV43A6D5GePofI5VlsrXqCsg4QVeAgfW4Fyas6wrKPzKp7oOjRw/1ssUcQVFqoNn6NcT84HObzrP2Zekqc46PsZUlJ55OTcy8lpVnGdWGzolk8YN0F0DhfIJhZX3S0ub1OSmLvxHb8eMFSECepzkvpmXWSqRFV03CHhZkFocsvb9ob8RXVs/aGFqtCnfpcD7Uy4zeVb7/tSvv2pzLgATF3J4cO+WcB0xKUeOsusJsRwPMsLjXVLAZ9/TV8/rmZ1Z51lpnZxsbCvn0Uxqxh9dRvwemk/2zoOflluPLKujPjqir485/9/lYaZPp0Y1CjTMUAUlNbn4EFMwOOObr8zGHXg4+IixvJgQPLTUxyRYVxVVgstbDuAqjfF5iUdHRozsyZh5/u2PEEmzZdg4Mohie+SPxtidD9VXj+effjBMst5fTprc+o1qYprodG4nSWUVKynvIBXYkEU0Z8yBCf9W9pHdiZLDR6dmdywN7Mpk3XEB8/kTHjsogfcpHZVfXcc543FQSD3/NYYvp04xpwOs1PH3+xVO/8KkhcZxref9+n/VtaB9bIVjN9OhlPRpPxfHy9/5Dl5QUsXdqD3NyH6dLlGoYO/exIku1qWuBW1RJ4OnQwkQ57Dy6GuDjIygqwIksw0igjKyJ9XFVj/Y6I3CoiKiJJrtciIv9ylQRfJSItvkR/8OAPLF2aSnn5LpKSzqdv30dxONx4XKpnxjUTbbdGv+cxTlzcGEAoKsowv+MDB8xONoulBl4bWRG5E3gfeEVEHvafJBCR7sBpQE0n5hmYagh9gKuAJ9xc6jd2717AihWjcDqL6dHjjwwa9Gb9e779fKtqCTwOh4Pw8ETKyrbDSOM6YOHCwIqyBB2NmcleCAwDRgIn+EfOYR4GbuPovannAi+58uUuBRJExLdbkoYOM49a5Oe/y7p1vwCUAQP+Q3r6X3w6rCV0SUg4EaezHOdpphw1n34aWEGWoKNR7gJVLXFlBC9p8OQmIiLnADtU9cdahwJSEnzHjidYu/Z82rTpxfDhS0lOntas/iyti06dLgGqOHRab7PVNyws0JIsQUaDIVwishozo+wtIqswpbnTmjNofSXBgTuBn7m7zE2b30qCO53lrFw5nqKilSQmnsVxx80nPNy/pYMtoUds7HAACosXEzdokEkHabHUwJs42am+HlQ9lAQXkcFAT+BHl78zBVgpImPwc0nwmkm2lyzpTkXFAZzOA7RtO4zBg99BxM5QLHWJjk4HYPfueaQldobFi40f3tO2Xssxhzd/CR08PHyOqq5W1U6qmqaqaRjDOkJVf8KUBJ/hijIYB+xX1V2+GLd2ku2yslyczgPExo5h9OgMa2AtHjGLXwmUluaYFIplZXY2azkKb2ayi4FlHH27rsApflHkmf8BZ2JKhhcDv/ZVx56SbFdU5PlqCEsrJjq6F0VFK6g8+QTC33gD3n3X5Le1WPDOyG5W1ZY2qAC4ZrPVzxW41h/jlJW53+7qqd1iqUm7dmMoKlrBnsmxdAKT68JiceGNu6CjiNwoIr8TkXNEJNnvqlqYqCj32109tVssNUlMNMsWe1lqsnBt2BBgRZZgwhsj+zSQCPQCLgK+F5HL/CmqpUlPn43DcfQ2WIcjhvR0uw3W0jCJiaciEmWyZXbvDvv3B1qSJYho0F2gqn+q+dq1zfUr4AU/aWpxkpPNbqwNG65AtYyoqFTS02cfbrdY6sPhiCQubhQlJRtMHbXbb4fCQujgl/VhS4jRmG21cSISq6oFquqmol5ok5w8nXbtxhEfP5Hx47OtgbU0ijZt0jlw4HucIwabBluOxuKiQSMrIoNFJANYA6wTkRUiMtD/0iyW0EEkEtVy9nYvMA3//ndgBVmCBm9msk8BN6tqqqr2AG7B+GktFouLxMQpABTK92ZrbYjPZDMyJpGRMSnQMloF3hjZtqp6OLWQqi4C2vpNkcUSgiQmngnAwYNLoWNH2OWTfTKWVoA3RjZLRO4SkTTX44/AVn8Ls1hCifDwGByOtpSUbDE14MrLIc9uZrF4Z2QvBzoCbwJvuZ77bLeVxdJaiI7uQWXlPpzHjzcNb78dWEGWoMCbEK69wO9bQEvAGT58UaAlWEKYzp0vJyvr/yibOoY29wNbtgRakiUI8CbV4Rfu2gO11dZiCVYSEiYBcLBXBW2SkkysbAhydEa6NBsz3ky8yV3QFnACzwE2vZDF4oG2bQcBwk8/vUin4cNh2bJAS2o0dTPS5ZCZeRWANbRNpEGfrKqOxfhl+wL3A8NVdYW/hVksoUZYWDQORzQHDnwHpaWwejUUFQVaVqNwl5HO6SwmK2tWgBSFPt7u+NoALAQOAmP8J8diCW2iolKorCzEOXyoaXj//cAKaiQ2I53v8WbH1/3AR0B/4GpVvcrfokTkehHJFJG1IvK3Gu13uEqCZ4rI6f7WYbE0ltjYYYBSNKWPafjkk4DqaSwOR7TbdpuRrul445P9A3AIOB64V0xdGFXVdv4QJCInYyrTDlHVMhHp5Go/DrgYGAh0BT4Tkb6qWuUPHRZLU2jf/lTy81+noM8u2gEsXx5oSV6Tl/cfnE73NVK7dr2+hdW0HjzOZEUkHEBVHaoa53q0q/7pR01XAw+oy/Ouqrtd7ecC81W1TFW3YiokWNeFJahISjoPgEMl66BdO8jODqwgL8nPf4cNG2aSkDCJvn2fQyQKgIiITgDk5T0XSHkhTX3ugqUi8rYrWXdaC+kBs8B2ooh8JyKLRWS0qz0gJcEtlsYQGdmJNm0GAAoTJpidX1XBfbO1Y8dTrF17HtHRvRg06B26dv314Yx0Eybk0bbtMIqL15GX959ASw1JPBpZVR0F3OB6+YiILBORh0XkZ1L9NddEROQzEVnj5nEuxoXRHhgH/B/wmstF0aiS4Ko6SlVHdezYsTlSLZZG067dSA4eXAm/+IUprLh5c6AleWT37gVs2nQ1IhEMHLiA8PC6N6mDBr0NCBs3/g6n09nyIkOcehe+VDVHVZ9U1fMwPtn3gFOBr0Tkg6YOqqqnquogN493MDPUN9XwPSZGNwk/lwS3WHyFwxFDefkOigbFmoYgXfzau/dL1q37JSAMHfoFsbHuM5i2aZNK584zqao6yKZN17SsyFaA10m7VbVCVb9Q1duASwB/RRm8jasSroj0BSKBAkxJ8ItFJEpEegJ9gO/9pMFiaTJt2x4HQEG7VabhlVcCqMY9hw6tZdWqUwFl0KA3SUg44ajjw4cvOmqbed++TxMW1o7du1+lsvJAy4oNcbwJ4VogItGu55Eici/wqqru8JOm54B0EVkDzAdmuma1a4HXgHWYkLJrbWSBJRhJSjofgP2lS6FNm6BzF1RW7mfduktQddK375MkJZ3b4DUORzhDhnxCVdUBcnL+0gIqWw/ezGT/iwmXmoaZORYB4/0lSFXLVfVXLvfBCFX9osax2araS1X7qeqH/tJgsTSH6OgeiERw6NA6U1hx714IEl9mefkefvzxDIqL1zF48Pt07er9DWl8/FiSk3/N9u3/oKDA/vt5izfbal8Dbgb+Dtyjqg+paqXflVksIUxkZGcqKnbD8OGgCt8H3rNVVVXKsmUDOXhwCX37PkuHDlMa3UePHv8HONmw4VK7COYl3rgL3gP+CPwEvCIi74rIu35XZrGEMO3ajUW1kopTRpmGdwP7L+N0Olm+fDAVFT/RseMv6NJlRpP6adt2AElJ51FZWcjWrTafgTd44y54CDOLzcPkL/i762GxWDzQpctvASg6tSeIBDRWVlXJyBhLSclmEhImMXDga83qr3//eYhEkZv7EOXle3yksvXijZH9BlMJYSCwGliqqov9qspiCXHi4oYDsN+Racq01+ugAAAc5ElEQVTRrF8fMC1r117AwYPLadt2MEOGfN7s/sLDY+jZczaqlaxbd6EPFLZuvDGyHwFLgJ6YUKrvRORMv6qyWEKciIgOiESya9dTkJYGX30VEB27dj1LQcFbxMQMZOTIlTgcXkdt1kuPHrfQpk0f9u//mtLSHJ/02Vrx5hP/m6o+papVqvowcCYw08+6LJaQJyKiA+Xlu0yJ8H37YMMGv45Xu4x3Ts7fyMy8ksTEKYwatRKHw5t8UN4zdOhniISzZcutPu23teFNdMEntV7vBP4mIieJyEl+U2axhDgxMcehWkHZKa7csm+91WJjb9v2d7ZuvZ3IyK4MHPgGDkekz8eIju5B9+63kZ//Btu322UaT9SXhWuGpwewAOOnvUxEwlpMrcUSQsTHnwhAwUTXv8iXX7bIuD/99ApZWbciEsWwYYsJC2vrt7FSUm5EJJysrFlUVhY3fMExSH0z2YeAUcBoN482qvprVb3c7rqyWNxTvfNrb+Qq4zJYu9ZvY1UXP9y/fzEbNlwKCMOHf01MTC+/jQkQEZFA9+63oVrG+vW2Bpg76nPS7FBVt6XAReQEd+0Wi+UIcXFDcDhiqaoqhU6dIC/PL+PULn4IIBJJSUkm7dqN8suYNUlL+wu7ds2lsPBtiorWEBs7yO9jhhL1zWTdphH04pjFYnGRkDCR8vJcuPRSk1v24EGfj+Gu+KFqWYsVP3Q4HPTv/zIAa9f+vEXGDCXqM7J9ReSAiOwTkZ9EZL2IvC4iNwMxLSXQYgllYmOHcOjQWipOMnGz/Pijz8cIhuKHHTpMoX37n1FSsslU67Ucpr6k3bGucjMJmDyupwFPYQoq9rHRBRZLw6gqoOR3zzYNzz/v8zGiolI8tLds8cOBA98gMrILmzZdj6rNa1CNV5HJrlyyuar6mata7RxsdIHF0iBJSecAsNeRYbbX+iHCIDKybhUmhyOG9PTZPh+rPsLD4+jZ8z4OHlxGZuYVLTp2MONNgpg4N82L/BVdICLDRGSpiPzgqtM1xtUuIvIvV0nwVSIywpfjWiz+IC5uLCAUHfoBEhMhN9en/ZeXF3Dw4PeIRB8ufhgVlUq/fnNJTm7iav+8eRAdbb4U0tLMay9JTr6MsLA4fvrpRUpK7E4w8G4m+4mIJAOISAcRmceR2l/+4G/An1R1GHC36zXAGZhqCH0wVRme8KMGi8UnOBwOwsMTKSvbDn37QmkpHPBdZYENG2YATnr1euhw8cPx47ObZ2CvusrUJgPIyTGvvTS0DoeDvn2fApQ1axpOBn4s4I2R/QPwkYjcAHwFfKSqZ/hRkwLV1dziOVLH61zgJVeVhKVAgoh08aMOi8UnxMT0weksofJ41+LXe+/5pN/y8j3s2fMxEREdSUm51id9MmsWFNfaVFBcbNq9JDl5GjExx3Ho0I/k57fcLrdgxZtttYuBS4FbgNtU9WU/a7oRmCMi2zEbIu5wtduS4JaQpGPHiwAonmxqf7FsmU/63bHjYcBJ//4vAHXrcjWJbR4iEnJyTP4FL6mucJuZ+RvX4t+xi7dJu+8H8oH5vkja3UBJ8KuBm1S1O3AT8Gz1ZW66siXBLUFPUtLZABQNDod27aCiotl9lpRsZdu2f9Cx40V06OCDpHgHDsDZZ5sqDp5ITIShQ+H11xvsLiamD926XU9l5R7y8xs+vzXjTVqeh3w9qKqe6umYiLzEEZ/v68Azrue2JLglJImOTsfhiKFgz7t0HTYMVq5sdp9r1vwc1WJSU//YvI5U4bXX4KabYNcuiIszmybKjuweIyYGzjkHvv0WVq2CX/7StP3+93DHHeaLww29e/+D/fu/ZPPmm2nf/mdERCQ0T2uI4pW7wN3Dj5p2AhNdz08BNrmevwvMcEUZjAP2q+ouP+qwWHyCiCASwb59iyEqCr77zhiyJrJ//zccOvQDbdr0a94W1ieeMNEDF18MHTvCk0+aGe2zz0JqqokuSE2FuXPh1VeNy2DjRvj5z01hyAcegC5dYOpUePzxOsUiRcJIT/875eU7+Pbbzixa5GDJkjTy8ryPVmgN+CaDr2+5Evi7iPyIcVNUl9P8H5AFbAaeBq4JjDyLpfG0adMbp/MQVT1TzOzxk08avsgDGzb8GoD+/V9sWgdffAEpKXDNNSak7PHHzez6t6ZkDtOnQ3a2MZrZ2eZ1NX36wIIFZjHs++/hV7+Cjz6Ca6815c+nToU1aw6fXlGxCxBXXgWlrCyHzMyrjilDG3RGVlW/VtWRqjpUVceq6gpXu6rqta6S4INVdXmgtVos3tKu3RgA9v4syTR82LSS2gUF/6OkZBOxsSOIjx/buIuzsmDECJg8GXbsgEmTjIvg6qtNlrDGIAKjR8NTT5m+Lr/czNI/+AAGD4beveHDD8nKupPaSydOZ3GL5VUIBoLOyFosrZHERLM4VdjPFe3yXdP292/ZYpYrBgx4xfuLysrgH/8w5ckzMky8bkYGLFxosoM1l+Rk42I4cMCEp40aZTKOnXkmZSUe8iocQyVrGm1kReRFEXlCRGw+M4vFSxITfwbAgZIfzKJRVlaj+zh4cAUlJZvp3PlK2rYd0PAFTifccovxt95yC4wbB4sWQWYmDBvW6PG9YupUE6JWWAhvvEGUhwjKqMJjZzd+U2ayjwKfYWJnLRaLFzgckcTGjjBVCgYOND7NRsaPbtnyB8LDO9C7t5uAn3nzzCKWw2F+XnEFxMebGWx5uQm7+vhjmDix7rX+IDISLriA9KfBUXr0IUcppM2tYv/+pS2jJcDUV37GbXiXqi5T1QWqerv/ZFksrY/4+OMpKvoBvfwycwuf4/0tc27uP9m37zM6d76U8PBaIVPVW2FzcozhzsmB556DoiKYMcPcxl8YmNLdyZtT6fcQRP0EOM3Pfg/B/qGQkTGBgoL/BURXS1LfTPb76ici8u8W0GKxtGoiI7vidB5i3xDXDNZLv6zT6WTr1rsABz163FX3BHdbYcFEELz4oplVBorZs0leEsP4aTBpMoyfBslLYug0xPiW16yZyu7d/w2cvhagPiNbc4fVBH8LsVhaO23a9AYgP86VuPvRR726Ljv7XqqqDtKp0zQiIxOPPjhvnucZ8Y4dTZXqO6ZPN3G2qalH2m66icRLH2Hw4P8BDtatm8auXc967CLUaWr5GYvF0kgSE88C4GB5hgl32rixwWuczkpyc+cgEkHfvnNNY1UV/PnP0L69iVP1RI+WTdrtkeq42+JiszV3/XoAOnQ4neHDFyMSRmbmlRQWfhRYnX6iPiPb35W3dXWN56tEZLWIrGopgRZLayE8PAaHoy0lJVuga1coKGjwmq1b78LpLKVLl98SXhVmfK09e8I99xhf61lnwT//aSIWahITA7NbNml3g7RpAxMmwJtvwnIT5h4fP4ERI74nKqoHa9ee3yoNbX1GdgBwNjC1xvPq12f7X5rF0vqIju5BZeU+nEMGmRCrGrujauN0VrB792vElHen93XrTSjWFVeYGey118L+/fD++yaHQPUtec2tsNODsET3zTebn7fccrgpLm44I0cuJyZmAKtXT2XLltsCJM4/eEwQo6puHT0iMgG4BPBRAkuL5dghNnYExcXrKZ7cm9h3gLffhkHuQ853f/R/dH8mi27vgDi3mzwBb75pdmxJraR006cHp1GtzaRJ5svi669N9ENsLACRkUkMGfIp333Xk+3b51BZeZB+/VpHXn6v4mRdJWH+JiLZwD+AehxBFovFE926mVX10ol9TUNhYd2Tvv+eijEDyd77T3ACPXuZONedO+HUU+sa2FDjuuvMLL5WIvDIyA6MGbOR8PD27Nr1JOvWhcCXhhfUFyfbV0TuFpENmHSDhcAkVR0L7GkpgRZLayI2djAi4VR9/iGEh8Mjj5jNAy+/bIzOmDEwdiwbp2RS2g3k5luQzZsDFufqF+6807z3F16ocygqqjNjx2YREdGJ3bv/w+rV57S8Ph9T30x2A3AWcKErAfaDqprtOmYjDyyWJhAWFk3s9jbsyX8XKitNY06O2TRw//2QmUnpo/eSf4qT8PAOdDvJ5+mcA094OPzmN2bh7scf6xyOiEhg7NgtREWlUFj4HtnZfw7p6gr1GdkLgGzgUxF5WUTOFpGIlpFlsbRe2mwuYc9oNzOVuDjIy2P98V8ASu/ejwRAXQtx//0m2uCxx9weDg+PZezYLDp3vozs7HvYuPG3OGvlqw0VPBpZVX1LVS8CegMfAb8FckXkeY4UOmwSIvILEVkrIk4RGVXr2B2ust+ZInJ6jfYprrbNIvKH5oxvsQSSdqsqqWgPZUm1DhQVUaI/sX//l0RGdqNz51a89NG+PZx5pglJ87CZwuGIoF+/Z+nU6VJ27Xqa5cuH4HRWtrDQ5uNNZYRDqjpPVatDuZYCq5s57hrg58CXNRtF5DjgYmAgMAV4XETCRCQMeAxTFvw4YJrrXIsl5Gi7rz0ARX1qHejRgx07/gXI4eKIrZoLLjAbK2680eMpIg7693+BuLgxFBev5dtvu7JkSY+QqrLQqCxcqrpHVZ9S1ZObM6iqrlfVTDeHzgXmq2qZqm7FVEEY43psVtUsVS0H5rvOtVhCjtjLZ4OzlpGNiaHs3hvZseNxOne+jMREj2XwWg/TphkXyQcfHPFPu8HhcDB8+BLatDmOysp8ysq2E0pVFoItabenst9elwMHWxLcEtxE/Opq2hS0wVEVcdTmgR8GPIlqBampdwdaYstx6aWmeu+DD9Z7msPhwOk8VKe92VUWaqeInOd7g+03I9tA2W+Pl7lp03ra3WJLgluCnXaDLyD3mk6H62gVTulASUkmbdsOoU2btEDLazn++lfzRfPvhhP9lZV5qLLgob1B3KWIvOoqnxtavxlZVT1VVQe5ebxTz2Weyn7bcuCWVkVs7AjKy3dQVmYyZW3caOqFNqqsTGugXTuzgy0vD7ZurffUqCj3CW8cjuimLYi5SxFZXFxnk0RzCTZ3wbvAxSISJSI9gT6YvLbLgD4i0lNEIjGLY+8GUKfF0izCwtoCsGvX8+Tl/Yeysu3Ex59AbOzAACsLAM8/bwo5Pvlkvaelp8/G4aiVCAfB6Szh2287U1TkOQ+EW7Z5mAF7am8iATGyInK+iOQC44EPRORjAFVdC7wGrMOEjV2rqlWqWglcB3wMrAdec51rsYQkiYkmOnH//i/ZvPlmTETBMTaLrSYlBc45B554Avbu9XhacvJ0+vWbS1RUKiBERaXSr99LdOp0CZWVhSxfPoScnPu9HzchwX27j1NESijvpPCGUaNG6fLltnq4JbjIy5vH+vVH4mDj409m+PAvAqgowDz8sMnQdcUV8Mwzjb48P/9t1q27GNUyUlJudc1666kIsXOnMe617V9MjNcZzERkhaqOaui8YHMXWCytnry8eWRmXnVU28GDS4M+FMmv3HCDKZPz6qtNurxjx/MYP34nyckzyc19iBUrxrB37+eeL5g82RjYX//a7ykirZG1WFqYrKxZOJ1HL7g4nSXNC0UKdRwOOPdcs/D0/PNN6iIyMpEBA15g4MAFFBev48cfT2XjxmvqnnjffbBhg0nG89xzpmqDK8rDH+kirbvAYmlhFi1y4D4CUZg0KTT35/uE3Fzo3h3S02HLlmZ1tX//ElatmkJV1QGio9MZPvwboqI6w08/GTdBeLh57skv6wXWXWCxBCmeQpE8tR8zpKTA4MEmlGtn8yI04+PHc/zxecTHn0RpaRZLl/YgP38B3HabcRM8+2yzDGxjsEbWYmlh3IUiORwxpKcHWU2uQPDMM8YIvvRSs7sKC4tm+PDFrmxmwobvfsn2kpfRu/7YolUkrJG1WFoY96FIc0lObh2VAJrFmDFw8skmnKu83CddpqTcwPjEhYy7xElJN/ju9JcpKjoSAZqRMYmMjEk+Gcsd1shaLAEgOXk648dnM2mSk/Hjs62Brcm555oNAX/6k2/6czqJPOOXhB+EiBOnUlq2leXLh7Bt2xzy8uZx4MBS9u9f7LesXnbhy2KxBBelpabAYkKCV2XTG+T66+HRR2HKFPjwQ3bvfp3163+FSejnwBRSMzgcMV7fVdiFL4vFEppER5uqtoWF8PHHzetr5UpTfSE2Ft4xaVM6dfoF48dvRyScmgYWfJDVyw3WyFosluDjEVfpnT80owiKqsmqpQpvvGE2O7iIjOyEapXby5qc1csD1shaLJbgY9AgswPrhx9Mhq6m8PzzsGKFyVV7+ul1DrdUKJ01shaLJTi57z7z8623Gn/tN9/Atdcat8Ott7o9paVC6ayRtVgswcn06TBsGDz+eN1ELvVRWQlnn20W0ObMMVt23VAdSicSBeC3ULpApTp0W61WRE4TkRUistr185Qax0a62jeLyL9ExF21BIvF0loQgcsug9WrTdyst1xyiUmZeOmlMKr+xf/k5OlMnFjKpEnqt1C6QM1k3VarBQqAs1V1MDATeLnGsSeAqzCJvPtgqtlaLJbWzPTpxtg+8IB353/6Kbz+OiQlwQsv+FWatwTEyHqqVquqGapavWl5LRDtqpLQBWinqkvUBPa+BJzXgpItFksgSEqCESNg+3azCFYfFRWmzLgIfPihRzdBSxMcKtxzAZChqmWYyrS5NY7ZarUWy7FCdSXbm26q/7xHHoGDB82CVwNugpYk3F8di8hnQGc3h2Y1UEwRERkIPAj8rLrJzWn1VqsF5oLZ8eWVYIvFEpxMngwdO8KXX5p8szG163xh/LZ//COcfz78618tr7Eegq1aLSKSArwFzFDV6qSSuZgKtdXYarUWy7HE9debxNrz59c9VlwMxx9vNhs8+aRxFwQRQeUuEJEE4APgDlX9prpdVXcBB0VknCuqYAZQr7G2WCytiDvvhJ494cUX6x6bOhWKiuB3v4NOnVpeWwMEVbVaTEXa3sBdIvKD61H9qV0NPANsBrYAH7a0bovFEiDCwuCaa4zL4MMa//rz5sHChWZ32Jw5gdNXDzYLl8ViCQ22bjWlaWJiYPRoePddM3OtqICNG6FXrxaVY7NwWSyW1kXPnpCcbHywixdDly5QVgZ3393iBrYxWCNrsVhCg3nzzE6uaoqLjRuhd+/AafICa2QtFktoMGtW3ZI0VVWmPYixRtZisYQG2zzkefXUHiRYI2uxWEKDHh7yvHpqDxKskbVYLKHB7Nl1d3vFxJj2IMYaWYvFEhpMnw5z50KUyf9Kaqp5PT24K/36LXeBxWKx+Jzp04PeqNbGzmQtFovFj1gja7FYLH7EGlmLxWLxI9bIWiwWix+xRtZisVj8iDWyFovF4keskbVYLBY/0urzyYpIPpATQAlJmFLnwYjV1jSstqbR2rSlqmrHhk5q9UY20IjIcm8S+wYCq61pWG1N41jVZt0FFovF4keskbVYLBY/Yo2s/5kbaAH1YLU1DautaRyT2qxP1mKxWPyInclaLBaLH7FG1mKxWPyINbJ+QES6i8hCEVkvImtF5IZAa6qNiISJSIaIvB9oLTURkQQReUNENrg+v/GB1lSNiNzk+n2uEZFXRSQ6wHqeE5HdIrKmRluiiHwqIptcP9sHkbY5rt/rKhF5S0QSgkVbjWO3ioiKSJKvxrNG1j9UAreo6gBgHHCtiBwXYE21uQFYH2gRbvgn8JGq9geGEiQaRaQb8HtglKoOAsKAiwOriheAKbXa/gB8rqp9gM9drwPBC9TV9ikwSFWHABuBO1palIsXqKsNEekOnAb4tDKjNbJ+QFV3qepK1/ODGEPRLbCqjiAiKcBZwDOB1lITEWkHnAQ8C6Cq5aq6L7CqjiIcaCMi4UAMsDOQYlT1S2BPreZzgRddz18EzmtRUS7caVPVT1S10vVyKZDS4sLw+LkBPAzcBvg0GsAaWT8jImnAcOC7wCo5ikcwf0zOQAupRTqQDzzvcmU8IyJtAy0KQFV3AA9hZjm7gP2q+klgVbklWVV3gfmyBzoFWI8nLgc+DLSIakTkHGCHqv7o676tkfUjIhILLABuVNUDgdYDICJTgd2quiLQWtwQDowAnlDV4cAhAne7exQu3+a5QE+gK9BWRH4VWFWhiYjMwrjU5gVaC4CIxACzgLv90b81sn5CRCIwBnaeqr4ZaD01mACcIyLZwHzgFBF5JbCSDpML5Kpq9az/DYzRDQZOBbaqar6qVgBvAscHWJM78kSkC4Dr5+4A6zkKEZkJTAWma/AE6ffCfHn+6Pq/SAFWikhnX3RujawfEBHB+BXXq+o/Aq2nJqp6h6qmqGoaZuHmC1UNihmZqv4EbBeRfq6mycC6AEqqyTZgnIjEuH6/kwmSRblavAvMdD2fCbwTQC1HISJTgNuBc1S1ONB6qlHV1araSVXTXP8XucAI199js7FG1j9MAC7FzBJ/cD3ODLSoEOF6YJ6IrAKGAfcHWA8Artn1G8BKYDXmfyeg20RF5FVgCdBPRHJF5ArgAeA0EdmEWSl/IIi0PQrEAZ+6/ieeDCJt/hsveGbsFovF0vqwM1mLxWLxI9bIWiwWix+xRtZisVj8iDWyFovF4keskbVYLBY/Yo2spdGISFGN511EZIuInB1ITRZLsGKNrKXJiEgc8D/gQVV9L9B6LJZgxBpZS5NwbRt+E3hXVefWaJ8mIqtdOVcf9KK9SET+LiIrReRzEelY49j7IrLZFbheXp3jU0Syazx/pTovqIhcJiKP1rj+URG5zPX8bhFZ5hp/rhhOdPW9TkRKqjeOeDrfzWfwgog8KSJfichGV16I6ly9c1zXrxKR37raY13vcaXrszjX1Z5W4z0MEJEfxeQkPtzuOnahiLzgej5JXLmAxeSQ3S8it7peLxKRUa7n99W887C0PNbIWprKc8BE4NXqBhHpCjwInILZrTVaRM7z1O66rC2wUlVHAIuBe2qMEQZcrqrDcJNWUEQGA4O81Puoqo525YJtA0xV1a9cfZ8JbFHVYa7Xbs/30G+a63M4C3hSTCLvKzBZukYDo4ErRaQnUAqc73qvJwN/r2m8xeSsnQ9coqrbvXxfYPKy5tRuFJFOmO2/lgBijaylKbQFEoHLgMdqtI8GFrmSqFRnWTqpnnYw6Rb/63r+CnBCjf5icZ/3s5r7ONooA1xUY0Z6UY32k0XkOxFZjTH2Axt4j96e/5qqOlV1E5AF9Ad+BsxwafgO6AD0AQS437Vl+DNMjuHkGu/1I8zntLYBbYdxGeZxwFtuDt9FkGxLPpaxRtbSFMqAX6rqf4AKEZnuaq9zS91Auztq7vNOxXNi7OOBIqB2/s//1piR/hfANbt8HLhQVQcDTwMeS8c08vza+9IV836vr9ahqj1duWenAx2BkS59eTX67Q78FWPcB3jS5oZ7gL+40ZGGqUJgfeUBxhpZS1OoVNVDrufXAbNFJB4za5soIkkiEgZMw7gAPLWD+Ru80PX8EuBrABEZB2xTVU8z2XvxPv9ntSErEJPj98L6Tm7k+b8QEYeI9MIkHc8EPgaudvmtEZG+YpKPx2Ny+VaIyMmYL5Fq1ru+tK4HnnLnA3ZDLyDNQ/Lwe6g7y7cEgPBAC7CENqq6WUSeB+5X1WtF5A5gIWY29z9VfQfAUzsmMfdAEVkB7Mfc7nfF3DqXVy9EYRJlzwF+7Xr9napuEVN5oiGN+0TkaUz2rGxgmQ/Pz8R8YSQDv1PVUhF5BjOTXOkylvmYMjDzgPdEZDnwA7DBzdiLRWQDcDUmcqOniHztOtwBSBSRM4ASjGvi17X7cJHrKrNiCTA2C5cloIhIkarG1mpLA+5V1ctqtb+hqg3NQlsM10r/+6r6RguOeRmAqr7QUmNamoedyVqCkXzgCTftD7e0kCBkZaAFWBqHnclaLBaLH7ELXxaLxeJHrJG1WCwWP2KNrMVisfgRa2QtFovFj1gja7FYLH7k/wEMbD8NxgzStAAAAABJRU5ErkJggg=="/>
          <p:cNvSpPr>
            <a:spLocks noChangeAspect="1" noChangeArrowheads="1"/>
          </p:cNvSpPr>
          <p:nvPr/>
        </p:nvSpPr>
        <p:spPr bwMode="auto">
          <a:xfrm>
            <a:off x="320040" y="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60" name="Picture 12" descr="https://lh4.googleusercontent.com/ADHDIHEr0QR-mMuHl-_eMbBkceeAVWdB6X58hTDn19lpdlz3JUwbh1w01HKdCssGURh1tgPKTbdM-MQIrbgHe3nAK4U4DFCLfFC1qfoRLqPq_y3vg2vYICMdVmCQDKWEHW7jQ3s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85" y="3856734"/>
            <a:ext cx="4907280" cy="30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6.googleusercontent.com/mwOWNdAqzKtQHxaYNe04nFj4_A8GJffX30uwRGoGKunwPfdA6QzBQmF4pGCH-JrbS9LRVVVyyuDMlDIL2d_j3eLgKBr9zZegeCUxWnWM--x8xFQS6tU-UhePpMe0A87iq9U48Eb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85" y="1069217"/>
            <a:ext cx="4907280" cy="300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27482" y="1225535"/>
            <a:ext cx="376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Цитоплазматическая сторона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990" y="6462304"/>
            <a:ext cx="376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Внеклеточное пространство</a:t>
            </a:r>
            <a:endParaRPr lang="ru-RU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" y="4070482"/>
            <a:ext cx="1356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E"/>
                </a:solidFill>
              </a:rPr>
              <a:t>Asp 85</a:t>
            </a:r>
            <a:endParaRPr lang="ru-RU" sz="2000" dirty="0">
              <a:solidFill>
                <a:srgbClr val="0000FE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305562" y="4273874"/>
            <a:ext cx="1452878" cy="0"/>
          </a:xfrm>
          <a:prstGeom prst="line">
            <a:avLst/>
          </a:prstGeom>
          <a:ln w="28575">
            <a:solidFill>
              <a:srgbClr val="000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94663" y="5157312"/>
            <a:ext cx="155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D50505"/>
                </a:solidFill>
              </a:rPr>
              <a:t>Glu</a:t>
            </a:r>
            <a:r>
              <a:rPr lang="en-US" sz="2000" dirty="0" smtClean="0">
                <a:solidFill>
                  <a:srgbClr val="D50505"/>
                </a:solidFill>
              </a:rPr>
              <a:t> 194</a:t>
            </a:r>
            <a:endParaRPr lang="ru-RU" sz="2000" dirty="0">
              <a:solidFill>
                <a:srgbClr val="D50505"/>
              </a:solidFill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3541785" y="5357367"/>
            <a:ext cx="1452878" cy="0"/>
          </a:xfrm>
          <a:prstGeom prst="line">
            <a:avLst/>
          </a:prstGeom>
          <a:ln w="28575">
            <a:solidFill>
              <a:srgbClr val="D505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3989" y="5172701"/>
            <a:ext cx="12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BCBC00"/>
                </a:solidFill>
              </a:rPr>
              <a:t>Glu</a:t>
            </a:r>
            <a:r>
              <a:rPr lang="en-US" dirty="0" smtClean="0">
                <a:solidFill>
                  <a:srgbClr val="BCBC00"/>
                </a:solidFill>
              </a:rPr>
              <a:t> 194</a:t>
            </a:r>
            <a:endParaRPr lang="ru-RU" dirty="0">
              <a:solidFill>
                <a:srgbClr val="BCBC00"/>
              </a:solidFill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1412242" y="5357367"/>
            <a:ext cx="1452878" cy="0"/>
          </a:xfrm>
          <a:prstGeom prst="line">
            <a:avLst/>
          </a:prstGeom>
          <a:ln w="28575">
            <a:solidFill>
              <a:srgbClr val="BC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1475990" y="3222314"/>
            <a:ext cx="1452878" cy="0"/>
          </a:xfrm>
          <a:prstGeom prst="line">
            <a:avLst/>
          </a:prstGeom>
          <a:ln w="28575">
            <a:solidFill>
              <a:srgbClr val="007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0711" y="2968883"/>
            <a:ext cx="1356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800"/>
                </a:solidFill>
              </a:rPr>
              <a:t>Asp 96</a:t>
            </a:r>
            <a:endParaRPr lang="ru-RU" sz="2000" dirty="0">
              <a:solidFill>
                <a:srgbClr val="0078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4207" y="3843919"/>
            <a:ext cx="1356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Ret 216</a:t>
            </a:r>
            <a:endParaRPr lang="ru-RU" sz="2000" dirty="0">
              <a:solidFill>
                <a:srgbClr val="7030A0"/>
              </a:solidFill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3211072" y="4089059"/>
            <a:ext cx="145287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Выгнутая вверх стрелка 11"/>
          <p:cNvSpPr/>
          <p:nvPr/>
        </p:nvSpPr>
        <p:spPr>
          <a:xfrm rot="15512903" flipH="1">
            <a:off x="2382641" y="4073033"/>
            <a:ext cx="468315" cy="202558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ysClr val="windowText" lastClr="000000"/>
              </a:solidFill>
            </a:endParaRPr>
          </a:p>
        </p:txBody>
      </p:sp>
      <p:sp>
        <p:nvSpPr>
          <p:cNvPr id="29" name="Выгнутая вверх стрелка 28"/>
          <p:cNvSpPr/>
          <p:nvPr/>
        </p:nvSpPr>
        <p:spPr>
          <a:xfrm rot="14919669" flipH="1" flipV="1">
            <a:off x="2752536" y="4619025"/>
            <a:ext cx="959861" cy="29495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ysClr val="windowText" lastClr="000000"/>
              </a:solidFill>
            </a:endParaRPr>
          </a:p>
        </p:txBody>
      </p:sp>
      <p:sp>
        <p:nvSpPr>
          <p:cNvPr id="30" name="Выгнутая вверх стрелка 29"/>
          <p:cNvSpPr/>
          <p:nvPr/>
        </p:nvSpPr>
        <p:spPr>
          <a:xfrm flipH="1">
            <a:off x="2880334" y="4905682"/>
            <a:ext cx="358622" cy="288314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ysClr val="windowText" lastClr="000000"/>
              </a:solidFill>
            </a:endParaRPr>
          </a:p>
        </p:txBody>
      </p:sp>
      <p:sp>
        <p:nvSpPr>
          <p:cNvPr id="31" name="Выгнутая вверх стрелка 30"/>
          <p:cNvSpPr/>
          <p:nvPr/>
        </p:nvSpPr>
        <p:spPr>
          <a:xfrm rot="17868698" flipH="1" flipV="1">
            <a:off x="2649573" y="3468436"/>
            <a:ext cx="817701" cy="312874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ysClr val="windowText" lastClr="000000"/>
              </a:solidFill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2705100" y="5528853"/>
            <a:ext cx="160020" cy="933451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221245" y="3885816"/>
            <a:ext cx="35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199238" y="4253523"/>
            <a:ext cx="39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865120" y="4610423"/>
            <a:ext cx="35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2470012" y="5833871"/>
            <a:ext cx="27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2900435" y="3296750"/>
            <a:ext cx="38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F9F1C-CA33-4DB2-904E-882A968F7015}" type="slidenum">
              <a:rPr lang="ru-RU" smtClean="0"/>
              <a:t>9</a:t>
            </a:fld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8968740" y="1386840"/>
            <a:ext cx="22860" cy="151638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 flipV="1">
            <a:off x="9814560" y="5023996"/>
            <a:ext cx="15240" cy="36193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 flipV="1">
            <a:off x="10652760" y="4925574"/>
            <a:ext cx="30480" cy="99378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/>
          <p:cNvSpPr txBox="1"/>
          <p:nvPr/>
        </p:nvSpPr>
        <p:spPr>
          <a:xfrm>
            <a:off x="10218993" y="4671978"/>
            <a:ext cx="63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accent6">
                    <a:lumMod val="75000"/>
                  </a:schemeClr>
                </a:solidFill>
              </a:rPr>
              <a:t>среда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49" name="TextBox 2048"/>
          <p:cNvSpPr txBox="1"/>
          <p:nvPr/>
        </p:nvSpPr>
        <p:spPr>
          <a:xfrm>
            <a:off x="8717280" y="2057400"/>
            <a:ext cx="19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47287" y="5094909"/>
            <a:ext cx="19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76722" y="5094909"/>
            <a:ext cx="19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8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6678</TotalTime>
  <Words>598</Words>
  <Application>Microsoft Office PowerPoint</Application>
  <PresentationFormat>Широкоэкранный</PresentationFormat>
  <Paragraphs>165</Paragraphs>
  <Slides>13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SimHei</vt:lpstr>
      <vt:lpstr>Arial</vt:lpstr>
      <vt:lpstr>Calibri</vt:lpstr>
      <vt:lpstr>Calibri Light</vt:lpstr>
      <vt:lpstr>Cambria Math</vt:lpstr>
      <vt:lpstr>Segoe UI Semilight</vt:lpstr>
      <vt:lpstr>Times New Roman</vt:lpstr>
      <vt:lpstr>Wingdings</vt:lpstr>
      <vt:lpstr>Тема Office</vt:lpstr>
      <vt:lpstr>Презентация PowerPoint</vt:lpstr>
      <vt:lpstr>Метод молекулярной динамки</vt:lpstr>
      <vt:lpstr>Метадинамика</vt:lpstr>
      <vt:lpstr>Метадинамика</vt:lpstr>
      <vt:lpstr>Термодинамическое интегрирование</vt:lpstr>
      <vt:lpstr>Цели и задачи</vt:lpstr>
      <vt:lpstr>Фотоцикл бактериородопсина и цепь переноса протона </vt:lpstr>
      <vt:lpstr>Профиль свободной энергии переходов бактериородопсина в ходе фотоцикла </vt:lpstr>
      <vt:lpstr>Энергия депротонирования ключевых звеньев цепи переноса протона </vt:lpstr>
      <vt:lpstr>Динамика димера гистонов Н2А-Н2В </vt:lpstr>
      <vt:lpstr>Влияние ДНК на динамику димера Н2А-Н2В</vt:lpstr>
      <vt:lpstr>Влияние замен Н2А/H2A.Z на динамику димера</vt:lpstr>
      <vt:lpstr>Выводы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Малыш</dc:creator>
  <cp:lastModifiedBy>Малыш</cp:lastModifiedBy>
  <cp:revision>182</cp:revision>
  <dcterms:created xsi:type="dcterms:W3CDTF">2019-03-30T12:37:33Z</dcterms:created>
  <dcterms:modified xsi:type="dcterms:W3CDTF">2019-05-28T11:38:53Z</dcterms:modified>
</cp:coreProperties>
</file>